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1119" r:id="rId2"/>
    <p:sldId id="1222" r:id="rId3"/>
    <p:sldId id="1237" r:id="rId4"/>
    <p:sldId id="1223" r:id="rId5"/>
    <p:sldId id="1243" r:id="rId6"/>
    <p:sldId id="1224" r:id="rId7"/>
    <p:sldId id="1225" r:id="rId8"/>
    <p:sldId id="1227" r:id="rId9"/>
    <p:sldId id="1240" r:id="rId10"/>
    <p:sldId id="1226" r:id="rId11"/>
    <p:sldId id="1236" r:id="rId12"/>
    <p:sldId id="1231" r:id="rId13"/>
    <p:sldId id="1245" r:id="rId14"/>
    <p:sldId id="1251" r:id="rId15"/>
    <p:sldId id="1246" r:id="rId16"/>
    <p:sldId id="1247" r:id="rId17"/>
    <p:sldId id="1248" r:id="rId18"/>
    <p:sldId id="1239" r:id="rId19"/>
    <p:sldId id="1244" r:id="rId20"/>
    <p:sldId id="1238" r:id="rId21"/>
    <p:sldId id="1241" r:id="rId22"/>
    <p:sldId id="1242" r:id="rId23"/>
    <p:sldId id="1230" r:id="rId24"/>
    <p:sldId id="1250" r:id="rId25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E5198"/>
    <a:srgbClr val="FFFFCC"/>
    <a:srgbClr val="09345C"/>
    <a:srgbClr val="3A3A3A"/>
    <a:srgbClr val="DCE8F4"/>
    <a:srgbClr val="009900"/>
    <a:srgbClr val="7E8802"/>
    <a:srgbClr val="C21212"/>
    <a:srgbClr val="FFFFFF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50" autoAdjust="0"/>
    <p:restoredTop sz="98406" autoAdjust="0"/>
  </p:normalViewPr>
  <p:slideViewPr>
    <p:cSldViewPr snapToGrid="0" snapToObjects="1">
      <p:cViewPr>
        <p:scale>
          <a:sx n="66" d="100"/>
          <a:sy n="66" d="100"/>
        </p:scale>
        <p:origin x="-1260" y="-228"/>
      </p:cViewPr>
      <p:guideLst>
        <p:guide orient="horz" pos="720"/>
        <p:guide orient="horz" pos="2148"/>
        <p:guide orient="horz" pos="2862"/>
        <p:guide orient="horz" pos="4290"/>
        <p:guide orient="horz" pos="3576"/>
        <p:guide orient="horz" pos="1422"/>
        <p:guide pos="726"/>
        <p:guide pos="1452"/>
        <p:guide pos="2172"/>
        <p:guide pos="2880"/>
        <p:guide pos="3600"/>
        <p:guide pos="4326"/>
        <p:guide pos="50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300" y="435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>
            <a:lvl1pPr algn="l" defTabSz="904875" eaLnBrk="0" hangingPunct="0">
              <a:defRPr sz="1200" b="1" baseline="-250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 b="1" baseline="-25000">
                <a:latin typeface="Verdana" pitchFamily="34" charset="0"/>
              </a:defRPr>
            </a:lvl1pPr>
          </a:lstStyle>
          <a:p>
            <a:pPr>
              <a:defRPr/>
            </a:pPr>
            <a:fld id="{FDE53D0D-C6B9-43EE-9CA2-CA1B3E67FB49}" type="datetime1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b" anchorCtr="0" compatLnSpc="1">
            <a:prstTxWarp prst="textNoShape">
              <a:avLst/>
            </a:prstTxWarp>
          </a:bodyPr>
          <a:lstStyle>
            <a:lvl1pPr algn="l" defTabSz="904875" eaLnBrk="0" hangingPunct="0">
              <a:defRPr sz="1200" b="1" baseline="-250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b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 b="1" baseline="-25000">
                <a:latin typeface="Verdana" pitchFamily="34" charset="0"/>
              </a:defRPr>
            </a:lvl1pPr>
          </a:lstStyle>
          <a:p>
            <a:pPr>
              <a:defRPr/>
            </a:pPr>
            <a:fld id="{E0B86A99-4062-4DEB-9F50-5B55CBFE8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66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8" tIns="46150" rIns="92298" bIns="46150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8" tIns="46150" rIns="92298" bIns="4615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F60D423-FD5D-4964-8C0E-C466932D609B}" type="datetime1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838"/>
            <a:ext cx="50292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8" tIns="46150" rIns="92298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8" tIns="46150" rIns="92298" bIns="46150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8" tIns="46150" rIns="92298" bIns="4615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9436005-C802-43B5-88ED-67FE8A3EE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8756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Joke: </a:t>
            </a:r>
            <a:r>
              <a:rPr lang="en-US" sz="1200" dirty="0" err="1" smtClean="0">
                <a:solidFill>
                  <a:schemeClr val="tx1"/>
                </a:solidFill>
              </a:rPr>
              <a:t>Digitilization</a:t>
            </a:r>
            <a:r>
              <a:rPr lang="en-US" sz="1200" dirty="0" smtClean="0">
                <a:solidFill>
                  <a:schemeClr val="tx1"/>
                </a:solidFill>
              </a:rPr>
              <a:t> in French means “about fingers”.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DB1D-EA97-4CB5-9AAA-BAAFCB14B0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7246E-CFA9-486E-8C0F-F29814C2136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Self-service API consumption</a:t>
            </a:r>
          </a:p>
          <a:p>
            <a:pPr lvl="1"/>
            <a:r>
              <a:rPr lang="en-US" sz="1400" dirty="0" smtClean="0"/>
              <a:t>Developers can browse APIs and register applications </a:t>
            </a:r>
          </a:p>
          <a:p>
            <a:pPr lvl="1"/>
            <a:r>
              <a:rPr lang="en-US" sz="1400" dirty="0" smtClean="0"/>
              <a:t>Build a partner and developer community around the APIs</a:t>
            </a:r>
          </a:p>
          <a:p>
            <a:pPr lvl="1"/>
            <a:r>
              <a:rPr lang="en-US" sz="1400" dirty="0" smtClean="0"/>
              <a:t>New channel to promote brand</a:t>
            </a:r>
          </a:p>
          <a:p>
            <a:r>
              <a:rPr lang="en-US" sz="1800" dirty="0" smtClean="0"/>
              <a:t>API catalog</a:t>
            </a:r>
          </a:p>
          <a:p>
            <a:pPr lvl="1"/>
            <a:r>
              <a:rPr lang="en-US" sz="1400" dirty="0" smtClean="0"/>
              <a:t>Browseable registry of APIs</a:t>
            </a:r>
          </a:p>
          <a:p>
            <a:r>
              <a:rPr lang="en-US" sz="1800" dirty="0" smtClean="0"/>
              <a:t>API lifecycle management</a:t>
            </a:r>
          </a:p>
          <a:p>
            <a:pPr lvl="1"/>
            <a:r>
              <a:rPr lang="en-US" sz="1400" dirty="0" smtClean="0"/>
              <a:t>Register, publish, version, deprecate</a:t>
            </a:r>
          </a:p>
          <a:p>
            <a:r>
              <a:rPr lang="en-US" sz="1800" dirty="0" smtClean="0"/>
              <a:t>API administration</a:t>
            </a:r>
          </a:p>
          <a:p>
            <a:pPr lvl="1"/>
            <a:r>
              <a:rPr lang="en-US" sz="1400" dirty="0" smtClean="0"/>
              <a:t>Client administration &amp; policy management</a:t>
            </a:r>
          </a:p>
          <a:p>
            <a:pPr lvl="1"/>
            <a:r>
              <a:rPr lang="en-US" sz="1400" dirty="0" smtClean="0"/>
              <a:t>Monitor  &amp; manage  API usage</a:t>
            </a:r>
          </a:p>
          <a:p>
            <a:r>
              <a:rPr lang="en-US" sz="1800" dirty="0" smtClean="0"/>
              <a:t>API policy enforcement</a:t>
            </a:r>
          </a:p>
          <a:p>
            <a:pPr lvl="1"/>
            <a:r>
              <a:rPr lang="en-US" sz="1400" dirty="0" smtClean="0"/>
              <a:t>API proxy for enforcing common policies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DB1D-EA97-4CB5-9AAA-BAAFCB14B0D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620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ppt_splas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6868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78767399_2"/>
          <p:cNvPicPr>
            <a:picLocks noChangeAspect="1" noChangeArrowheads="1"/>
          </p:cNvPicPr>
          <p:nvPr userDrawn="1"/>
        </p:nvPicPr>
        <p:blipFill>
          <a:blip r:embed="rId3" cstate="print"/>
          <a:srcRect t="41249" r="5000" b="46251"/>
          <a:stretch>
            <a:fillRect/>
          </a:stretch>
        </p:blipFill>
        <p:spPr bwMode="gray">
          <a:xfrm>
            <a:off x="457200" y="4800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 userDrawn="1"/>
        </p:nvSpPr>
        <p:spPr bwMode="gray">
          <a:xfrm>
            <a:off x="457200" y="4800600"/>
            <a:ext cx="8686800" cy="762000"/>
          </a:xfrm>
          <a:prstGeom prst="rect">
            <a:avLst/>
          </a:prstGeom>
          <a:gradFill rotWithShape="1">
            <a:gsLst>
              <a:gs pos="0">
                <a:srgbClr val="C21212">
                  <a:alpha val="64999"/>
                </a:srgbClr>
              </a:gs>
              <a:gs pos="100000">
                <a:srgbClr val="C21212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gray">
          <a:xfrm>
            <a:off x="457200" y="4781550"/>
            <a:ext cx="8686800" cy="857250"/>
          </a:xfrm>
          <a:prstGeom prst="rect">
            <a:avLst/>
          </a:prstGeom>
          <a:gradFill rotWithShape="1">
            <a:gsLst>
              <a:gs pos="0">
                <a:schemeClr val="bg1">
                  <a:alpha val="64999"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8" name="Picture 21"/>
          <p:cNvPicPr>
            <a:picLocks noChangeAspect="1" noChangeArrowheads="1"/>
          </p:cNvPicPr>
          <p:nvPr userDrawn="1"/>
        </p:nvPicPr>
        <p:blipFill>
          <a:blip r:embed="rId4" cstate="print"/>
          <a:srcRect t="78645" r="-26001"/>
          <a:stretch>
            <a:fillRect/>
          </a:stretch>
        </p:blipFill>
        <p:spPr bwMode="gray">
          <a:xfrm flipV="1">
            <a:off x="314325" y="4781550"/>
            <a:ext cx="600075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28" descr="shadow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533400" y="4667250"/>
            <a:ext cx="861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bar"/>
          <p:cNvPicPr>
            <a:picLocks noChangeAspect="1" noChangeArrowheads="1"/>
          </p:cNvPicPr>
          <p:nvPr userDrawn="1"/>
        </p:nvPicPr>
        <p:blipFill>
          <a:blip r:embed="rId6" cstate="print"/>
          <a:srcRect r="5000"/>
          <a:stretch>
            <a:fillRect/>
          </a:stretch>
        </p:blipFill>
        <p:spPr bwMode="gray">
          <a:xfrm>
            <a:off x="457200" y="1143000"/>
            <a:ext cx="86868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14325" y="1133475"/>
            <a:ext cx="476250" cy="365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Rectangle 19"/>
          <p:cNvSpPr>
            <a:spLocks noChangeArrowheads="1"/>
          </p:cNvSpPr>
          <p:nvPr userDrawn="1"/>
        </p:nvSpPr>
        <p:spPr bwMode="gray">
          <a:xfrm rot="10800000">
            <a:off x="457200" y="3257550"/>
            <a:ext cx="8686800" cy="20002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35001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" name="Line 18"/>
          <p:cNvSpPr>
            <a:spLocks noChangeShapeType="1"/>
          </p:cNvSpPr>
          <p:nvPr userDrawn="1"/>
        </p:nvSpPr>
        <p:spPr bwMode="gray">
          <a:xfrm>
            <a:off x="457200" y="3257550"/>
            <a:ext cx="8686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4" name="Picture 32" descr="Axway_4_Color_Logo_High_Res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6097588"/>
            <a:ext cx="1143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514600"/>
            <a:ext cx="7772400" cy="614363"/>
          </a:xfrm>
          <a:ln algn="ctr"/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3486150"/>
            <a:ext cx="6400800" cy="3968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FDFD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|   © 2011 </a:t>
            </a:r>
            <a:r>
              <a:rPr lang="en-US" err="1"/>
              <a:t>Axway</a:t>
            </a:r>
            <a:r>
              <a:rPr lang="en-US"/>
              <a:t> | All rights reserved. 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© 2011 </a:t>
            </a:r>
            <a:r>
              <a:rPr lang="en-US" err="1"/>
              <a:t>Axway</a:t>
            </a:r>
            <a:r>
              <a:rPr lang="en-US"/>
              <a:t> | All rights reserved.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969C2-B411-4919-82C6-4F49A8D35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557213"/>
            <a:ext cx="2057400" cy="331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57213"/>
            <a:ext cx="6019800" cy="331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© 2011 </a:t>
            </a:r>
            <a:r>
              <a:rPr lang="en-US" err="1"/>
              <a:t>Axway</a:t>
            </a:r>
            <a:r>
              <a:rPr lang="en-US"/>
              <a:t> | All rights reserved.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9B878-0336-4E79-B3BE-6ACC0AEDA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2pPr>
              <a:defRPr>
                <a:solidFill>
                  <a:srgbClr val="255384"/>
                </a:solidFill>
              </a:defRPr>
            </a:lvl2pPr>
            <a:lvl3pPr>
              <a:defRPr>
                <a:solidFill>
                  <a:srgbClr val="255384"/>
                </a:solidFill>
              </a:defRPr>
            </a:lvl3pPr>
            <a:lvl4pPr>
              <a:defRPr>
                <a:solidFill>
                  <a:srgbClr val="255384"/>
                </a:solidFill>
              </a:defRPr>
            </a:lvl4pPr>
            <a:lvl5pPr>
              <a:defRPr>
                <a:solidFill>
                  <a:srgbClr val="25538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© 2011 </a:t>
            </a:r>
            <a:r>
              <a:rPr lang="en-US" err="1"/>
              <a:t>Axway</a:t>
            </a:r>
            <a:r>
              <a:rPr lang="en-US"/>
              <a:t> | All rights reserved.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96A2-34DD-41E2-B61A-4DE9FAED4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© 2011 </a:t>
            </a:r>
            <a:r>
              <a:rPr lang="en-US" err="1"/>
              <a:t>Axway</a:t>
            </a:r>
            <a:r>
              <a:rPr lang="en-US"/>
              <a:t> | All rights reserved.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02100-0D75-4FD9-A976-28A225B37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038600" cy="173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4038600" cy="173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© 2011 </a:t>
            </a:r>
            <a:r>
              <a:rPr lang="en-US" err="1"/>
              <a:t>Axway</a:t>
            </a:r>
            <a:r>
              <a:rPr lang="en-US"/>
              <a:t> | All rights reserved.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5D9D7-AA6F-4322-9924-0D88B7723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© 2011 </a:t>
            </a:r>
            <a:r>
              <a:rPr lang="en-US" err="1"/>
              <a:t>Axway</a:t>
            </a:r>
            <a:r>
              <a:rPr lang="en-US"/>
              <a:t> | All rights reserved. 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70DE9-119F-434C-88FF-E2EDABCA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© 2011 </a:t>
            </a:r>
            <a:r>
              <a:rPr lang="en-US" err="1"/>
              <a:t>Axway</a:t>
            </a:r>
            <a:r>
              <a:rPr lang="en-US"/>
              <a:t> | All rights reserved.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C2F1-C1D9-4364-9330-7B7BC203C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© 2011 </a:t>
            </a:r>
            <a:r>
              <a:rPr lang="en-US" err="1"/>
              <a:t>Axway</a:t>
            </a:r>
            <a:r>
              <a:rPr lang="en-US"/>
              <a:t> | All rights reserved. 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9271B-B0A4-4B2E-B6B8-3A1FB9CE5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© 2011 </a:t>
            </a:r>
            <a:r>
              <a:rPr lang="en-US" err="1"/>
              <a:t>Axway</a:t>
            </a:r>
            <a:r>
              <a:rPr lang="en-US"/>
              <a:t> | All rights reserved.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DF93D-AD9E-4FF5-AB93-EB6D0596B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© 2011 </a:t>
            </a:r>
            <a:r>
              <a:rPr lang="en-US" err="1"/>
              <a:t>Axway</a:t>
            </a:r>
            <a:r>
              <a:rPr lang="en-US"/>
              <a:t> | All rights reserved.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7D312-2441-4F78-9975-5650CC449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557213"/>
            <a:ext cx="82296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2133600"/>
            <a:ext cx="822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2425" y="6362700"/>
            <a:ext cx="280987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r>
              <a:rPr lang="en-US"/>
              <a:t>|   © 2011 </a:t>
            </a:r>
            <a:r>
              <a:rPr lang="en-US" err="1"/>
              <a:t>Axway</a:t>
            </a:r>
            <a:r>
              <a:rPr lang="en-US"/>
              <a:t> | All rights reserved.  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9050" y="6486525"/>
            <a:ext cx="2952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fld id="{679F1CF6-EB97-45B5-8779-75B8AEEB4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2" descr="bar"/>
          <p:cNvPicPr>
            <a:picLocks noChangeAspect="1" noChangeArrowheads="1"/>
          </p:cNvPicPr>
          <p:nvPr userDrawn="1"/>
        </p:nvPicPr>
        <p:blipFill>
          <a:blip r:embed="rId14" cstate="print"/>
          <a:srcRect r="5000"/>
          <a:stretch>
            <a:fillRect/>
          </a:stretch>
        </p:blipFill>
        <p:spPr bwMode="gray">
          <a:xfrm>
            <a:off x="457200" y="1143000"/>
            <a:ext cx="86868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0" descr="Axway_4_Color_Logo_High_Re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6097588"/>
            <a:ext cx="1143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oatotheclou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4375" y="1984034"/>
            <a:ext cx="6615340" cy="1144929"/>
          </a:xfrm>
        </p:spPr>
        <p:txBody>
          <a:bodyPr/>
          <a:lstStyle/>
          <a:p>
            <a:r>
              <a:rPr lang="en-US" dirty="0" smtClean="0"/>
              <a:t>Practical Steps to Secure your APIs for Mobile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4375" y="3486150"/>
            <a:ext cx="6400800" cy="769441"/>
          </a:xfrm>
        </p:spPr>
        <p:txBody>
          <a:bodyPr/>
          <a:lstStyle/>
          <a:p>
            <a:r>
              <a:rPr lang="en-US" dirty="0" smtClean="0"/>
              <a:t>Mark O’Neill</a:t>
            </a:r>
          </a:p>
          <a:p>
            <a:r>
              <a:rPr lang="en-US" dirty="0" smtClean="0"/>
              <a:t>VP Innovation, Axway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194"/>
            <a:ext cx="8763000" cy="563231"/>
          </a:xfrm>
        </p:spPr>
        <p:txBody>
          <a:bodyPr/>
          <a:lstStyle/>
          <a:p>
            <a:r>
              <a:rPr lang="en-US" dirty="0" smtClean="0"/>
              <a:t>More API Misuse – Why throttling is needed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900" y="1652756"/>
            <a:ext cx="6077603" cy="4309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194"/>
            <a:ext cx="8229600" cy="563231"/>
          </a:xfrm>
        </p:spPr>
        <p:txBody>
          <a:bodyPr/>
          <a:lstStyle/>
          <a:p>
            <a:r>
              <a:rPr lang="en-US" dirty="0" smtClean="0"/>
              <a:t>Insecure use of plain HTTP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" y="1364158"/>
            <a:ext cx="9016719" cy="707886"/>
          </a:xfrm>
        </p:spPr>
        <p:txBody>
          <a:bodyPr/>
          <a:lstStyle/>
          <a:p>
            <a:r>
              <a:rPr lang="en-US" sz="2000" dirty="0" smtClean="0"/>
              <a:t>Source</a:t>
            </a:r>
            <a:r>
              <a:rPr lang="en-US" sz="2000" dirty="0" smtClean="0"/>
              <a:t>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http</a:t>
            </a:r>
            <a:r>
              <a:rPr lang="en-US" sz="2000" dirty="0" smtClean="0"/>
              <a:t>://www.troyhunt.com/2014/10/find-crazy-stuff-in-mobile-app.html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5D96A2-34DD-41E2-B61A-4DE9FAED40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64" y="2123169"/>
            <a:ext cx="8741226" cy="473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194"/>
            <a:ext cx="8229600" cy="563231"/>
          </a:xfrm>
        </p:spPr>
        <p:txBody>
          <a:bodyPr/>
          <a:lstStyle/>
          <a:p>
            <a:r>
              <a:rPr lang="en-US" dirty="0" smtClean="0"/>
              <a:t>Weak API Key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62C2F1-C1D9-4364-9330-7B7BC203CD5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50" y="1484784"/>
            <a:ext cx="912495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538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Problem:</a:t>
            </a:r>
          </a:p>
          <a:p>
            <a:pPr marL="800100" lvl="1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API Keys are often simply passed in URLs</a:t>
            </a:r>
          </a:p>
          <a:p>
            <a:pPr marL="1257300" lvl="2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&amp;</a:t>
            </a:r>
            <a:r>
              <a:rPr lang="en-US" sz="2400" b="1" dirty="0" err="1" smtClean="0">
                <a:solidFill>
                  <a:srgbClr val="255384"/>
                </a:solidFill>
                <a:latin typeface="Arial"/>
                <a:cs typeface="Arial"/>
              </a:rPr>
              <a:t>APIKey</a:t>
            </a: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=123456</a:t>
            </a:r>
          </a:p>
          <a:p>
            <a:pPr marL="800100" lvl="1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Vulnerable to sniffing if SSL isn’t used (often it is not..)</a:t>
            </a:r>
          </a:p>
          <a:p>
            <a:pPr marL="800100" lvl="1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endParaRPr lang="en-US" sz="2400" b="1" dirty="0" smtClean="0">
              <a:solidFill>
                <a:srgbClr val="255384"/>
              </a:solidFill>
              <a:latin typeface="Arial"/>
              <a:cs typeface="Arial"/>
            </a:endParaRP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Amazon uses two keys:</a:t>
            </a:r>
          </a:p>
          <a:p>
            <a:pPr marL="800100" lvl="1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Secret Key ID to perform HMAC signing</a:t>
            </a:r>
          </a:p>
          <a:p>
            <a:pPr marL="1257300" lvl="2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With detection of replay attacks</a:t>
            </a:r>
          </a:p>
          <a:p>
            <a:pPr marL="800100" lvl="1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Access Key ID to identify the client</a:t>
            </a:r>
          </a:p>
          <a:p>
            <a:pPr marL="800100" lvl="1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endParaRPr lang="en-US" sz="2400" b="1" dirty="0" smtClean="0">
              <a:solidFill>
                <a:srgbClr val="255384"/>
              </a:solidFill>
              <a:latin typeface="Arial"/>
              <a:cs typeface="Arial"/>
            </a:endParaRPr>
          </a:p>
          <a:p>
            <a:pPr marL="800100" lvl="1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5538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781" y="1887897"/>
            <a:ext cx="2220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Self-service  internal and external developers</a:t>
            </a:r>
            <a:br>
              <a:rPr lang="en-US" sz="1600" b="1" dirty="0" smtClean="0"/>
            </a:br>
            <a:r>
              <a:rPr lang="en-US" sz="1600" b="1" dirty="0" smtClean="0"/>
              <a:t>to use APIs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8337" y="3896546"/>
            <a:ext cx="2281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Manage and Secure</a:t>
            </a:r>
            <a:br>
              <a:rPr lang="en-US" sz="1600" b="1" dirty="0" smtClean="0"/>
            </a:br>
            <a:r>
              <a:rPr lang="en-US" sz="1600" b="1" dirty="0" smtClean="0"/>
              <a:t>API, SOA and XML traffic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19590" y="1531470"/>
            <a:ext cx="1554480" cy="1554480"/>
            <a:chOff x="1001095" y="2423234"/>
            <a:chExt cx="1554480" cy="1554480"/>
          </a:xfrm>
        </p:grpSpPr>
        <p:sp>
          <p:nvSpPr>
            <p:cNvPr id="5" name="Text Box 26"/>
            <p:cNvSpPr txBox="1">
              <a:spLocks noChangeArrowheads="1"/>
            </p:cNvSpPr>
            <p:nvPr/>
          </p:nvSpPr>
          <p:spPr bwMode="auto">
            <a:xfrm>
              <a:off x="1001095" y="2486854"/>
              <a:ext cx="15544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rgbClr val="C00000"/>
                  </a:solidFill>
                  <a:latin typeface="+mn-lt"/>
                </a:rPr>
                <a:t>API Portal</a:t>
              </a:r>
              <a:endParaRPr lang="en-US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001095" y="2423234"/>
              <a:ext cx="1554480" cy="1554480"/>
            </a:xfrm>
            <a:prstGeom prst="roundRect">
              <a:avLst>
                <a:gd name="adj" fmla="val 7377"/>
              </a:avLst>
            </a:prstGeom>
            <a:noFill/>
            <a:ln w="76200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7" name="Group 158"/>
            <p:cNvGrpSpPr>
              <a:grpSpLocks noChangeAspect="1"/>
            </p:cNvGrpSpPr>
            <p:nvPr/>
          </p:nvGrpSpPr>
          <p:grpSpPr bwMode="auto">
            <a:xfrm>
              <a:off x="1285651" y="2971175"/>
              <a:ext cx="1015080" cy="839350"/>
              <a:chOff x="5903917" y="5086337"/>
              <a:chExt cx="1544639" cy="1277941"/>
            </a:xfrm>
          </p:grpSpPr>
          <p:sp>
            <p:nvSpPr>
              <p:cNvPr id="8" name="Freeform 89"/>
              <p:cNvSpPr>
                <a:spLocks/>
              </p:cNvSpPr>
              <p:nvPr/>
            </p:nvSpPr>
            <p:spPr bwMode="auto">
              <a:xfrm>
                <a:off x="6486527" y="6057884"/>
                <a:ext cx="379413" cy="173038"/>
              </a:xfrm>
              <a:custGeom>
                <a:avLst/>
                <a:gdLst>
                  <a:gd name="T0" fmla="*/ 0 w 239"/>
                  <a:gd name="T1" fmla="*/ 0 h 109"/>
                  <a:gd name="T2" fmla="*/ 0 w 239"/>
                  <a:gd name="T3" fmla="*/ 2147483647 h 109"/>
                  <a:gd name="T4" fmla="*/ 2147483647 w 239"/>
                  <a:gd name="T5" fmla="*/ 2147483647 h 109"/>
                  <a:gd name="T6" fmla="*/ 2147483647 w 239"/>
                  <a:gd name="T7" fmla="*/ 0 h 109"/>
                  <a:gd name="T8" fmla="*/ 0 w 239"/>
                  <a:gd name="T9" fmla="*/ 0 h 109"/>
                  <a:gd name="T10" fmla="*/ 0 w 239"/>
                  <a:gd name="T11" fmla="*/ 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09"/>
                  <a:gd name="T20" fmla="*/ 239 w 239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09">
                    <a:moveTo>
                      <a:pt x="0" y="0"/>
                    </a:moveTo>
                    <a:lnTo>
                      <a:pt x="0" y="109"/>
                    </a:lnTo>
                    <a:lnTo>
                      <a:pt x="239" y="109"/>
                    </a:lnTo>
                    <a:lnTo>
                      <a:pt x="2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0"/>
              <p:cNvSpPr>
                <a:spLocks/>
              </p:cNvSpPr>
              <p:nvPr/>
            </p:nvSpPr>
            <p:spPr bwMode="auto">
              <a:xfrm>
                <a:off x="5903917" y="5086337"/>
                <a:ext cx="1544639" cy="1028697"/>
              </a:xfrm>
              <a:custGeom>
                <a:avLst/>
                <a:gdLst>
                  <a:gd name="T0" fmla="*/ 0 w 546"/>
                  <a:gd name="T1" fmla="*/ 2147483647 h 363"/>
                  <a:gd name="T2" fmla="*/ 2147483647 w 546"/>
                  <a:gd name="T3" fmla="*/ 0 h 363"/>
                  <a:gd name="T4" fmla="*/ 2147483647 w 546"/>
                  <a:gd name="T5" fmla="*/ 0 h 363"/>
                  <a:gd name="T6" fmla="*/ 2147483647 w 546"/>
                  <a:gd name="T7" fmla="*/ 0 h 363"/>
                  <a:gd name="T8" fmla="*/ 2147483647 w 546"/>
                  <a:gd name="T9" fmla="*/ 0 h 363"/>
                  <a:gd name="T10" fmla="*/ 2147483647 w 546"/>
                  <a:gd name="T11" fmla="*/ 0 h 363"/>
                  <a:gd name="T12" fmla="*/ 2147483647 w 546"/>
                  <a:gd name="T13" fmla="*/ 2147483647 h 363"/>
                  <a:gd name="T14" fmla="*/ 2147483647 w 546"/>
                  <a:gd name="T15" fmla="*/ 2147483647 h 363"/>
                  <a:gd name="T16" fmla="*/ 2147483647 w 546"/>
                  <a:gd name="T17" fmla="*/ 2147483647 h 363"/>
                  <a:gd name="T18" fmla="*/ 2147483647 w 546"/>
                  <a:gd name="T19" fmla="*/ 2147483647 h 363"/>
                  <a:gd name="T20" fmla="*/ 2147483647 w 546"/>
                  <a:gd name="T21" fmla="*/ 2147483647 h 363"/>
                  <a:gd name="T22" fmla="*/ 2147483647 w 546"/>
                  <a:gd name="T23" fmla="*/ 2147483647 h 363"/>
                  <a:gd name="T24" fmla="*/ 2147483647 w 546"/>
                  <a:gd name="T25" fmla="*/ 2147483647 h 363"/>
                  <a:gd name="T26" fmla="*/ 2147483647 w 546"/>
                  <a:gd name="T27" fmla="*/ 2147483647 h 363"/>
                  <a:gd name="T28" fmla="*/ 2147483647 w 546"/>
                  <a:gd name="T29" fmla="*/ 2147483647 h 363"/>
                  <a:gd name="T30" fmla="*/ 2147483647 w 546"/>
                  <a:gd name="T31" fmla="*/ 2147483647 h 363"/>
                  <a:gd name="T32" fmla="*/ 0 w 546"/>
                  <a:gd name="T33" fmla="*/ 2147483647 h 363"/>
                  <a:gd name="T34" fmla="*/ 0 w 546"/>
                  <a:gd name="T35" fmla="*/ 2147483647 h 363"/>
                  <a:gd name="T36" fmla="*/ 0 w 546"/>
                  <a:gd name="T37" fmla="*/ 2147483647 h 3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6"/>
                  <a:gd name="T58" fmla="*/ 0 h 363"/>
                  <a:gd name="T59" fmla="*/ 546 w 546"/>
                  <a:gd name="T60" fmla="*/ 363 h 3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6" h="363">
                    <a:moveTo>
                      <a:pt x="0" y="39"/>
                    </a:moveTo>
                    <a:cubicBezTo>
                      <a:pt x="0" y="17"/>
                      <a:pt x="17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507" y="0"/>
                      <a:pt x="507" y="0"/>
                      <a:pt x="507" y="0"/>
                    </a:cubicBezTo>
                    <a:cubicBezTo>
                      <a:pt x="507" y="0"/>
                      <a:pt x="507" y="0"/>
                      <a:pt x="507" y="0"/>
                    </a:cubicBezTo>
                    <a:cubicBezTo>
                      <a:pt x="528" y="0"/>
                      <a:pt x="546" y="17"/>
                      <a:pt x="546" y="39"/>
                    </a:cubicBezTo>
                    <a:cubicBezTo>
                      <a:pt x="546" y="39"/>
                      <a:pt x="546" y="39"/>
                      <a:pt x="546" y="39"/>
                    </a:cubicBezTo>
                    <a:cubicBezTo>
                      <a:pt x="546" y="39"/>
                      <a:pt x="546" y="39"/>
                      <a:pt x="546" y="39"/>
                    </a:cubicBezTo>
                    <a:cubicBezTo>
                      <a:pt x="546" y="325"/>
                      <a:pt x="546" y="325"/>
                      <a:pt x="546" y="325"/>
                    </a:cubicBezTo>
                    <a:cubicBezTo>
                      <a:pt x="546" y="325"/>
                      <a:pt x="546" y="325"/>
                      <a:pt x="546" y="325"/>
                    </a:cubicBezTo>
                    <a:cubicBezTo>
                      <a:pt x="546" y="346"/>
                      <a:pt x="528" y="363"/>
                      <a:pt x="507" y="363"/>
                    </a:cubicBezTo>
                    <a:cubicBezTo>
                      <a:pt x="507" y="363"/>
                      <a:pt x="507" y="363"/>
                      <a:pt x="507" y="363"/>
                    </a:cubicBezTo>
                    <a:cubicBezTo>
                      <a:pt x="507" y="363"/>
                      <a:pt x="507" y="363"/>
                      <a:pt x="507" y="363"/>
                    </a:cubicBezTo>
                    <a:cubicBezTo>
                      <a:pt x="39" y="363"/>
                      <a:pt x="39" y="363"/>
                      <a:pt x="39" y="363"/>
                    </a:cubicBezTo>
                    <a:cubicBezTo>
                      <a:pt x="39" y="363"/>
                      <a:pt x="39" y="363"/>
                      <a:pt x="39" y="363"/>
                    </a:cubicBezTo>
                    <a:cubicBezTo>
                      <a:pt x="17" y="363"/>
                      <a:pt x="0" y="346"/>
                      <a:pt x="0" y="325"/>
                    </a:cubicBezTo>
                    <a:cubicBezTo>
                      <a:pt x="0" y="325"/>
                      <a:pt x="0" y="325"/>
                      <a:pt x="0" y="325"/>
                    </a:cubicBez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91"/>
              <p:cNvSpPr>
                <a:spLocks/>
              </p:cNvSpPr>
              <p:nvPr/>
            </p:nvSpPr>
            <p:spPr bwMode="auto">
              <a:xfrm>
                <a:off x="5973767" y="5149837"/>
                <a:ext cx="1412876" cy="906460"/>
              </a:xfrm>
              <a:custGeom>
                <a:avLst/>
                <a:gdLst>
                  <a:gd name="T0" fmla="*/ 0 w 499"/>
                  <a:gd name="T1" fmla="*/ 2147483647 h 320"/>
                  <a:gd name="T2" fmla="*/ 2147483647 w 499"/>
                  <a:gd name="T3" fmla="*/ 0 h 320"/>
                  <a:gd name="T4" fmla="*/ 2147483647 w 499"/>
                  <a:gd name="T5" fmla="*/ 0 h 320"/>
                  <a:gd name="T6" fmla="*/ 2147483647 w 499"/>
                  <a:gd name="T7" fmla="*/ 0 h 320"/>
                  <a:gd name="T8" fmla="*/ 2147483647 w 499"/>
                  <a:gd name="T9" fmla="*/ 0 h 320"/>
                  <a:gd name="T10" fmla="*/ 2147483647 w 499"/>
                  <a:gd name="T11" fmla="*/ 0 h 320"/>
                  <a:gd name="T12" fmla="*/ 2147483647 w 499"/>
                  <a:gd name="T13" fmla="*/ 2147483647 h 320"/>
                  <a:gd name="T14" fmla="*/ 2147483647 w 499"/>
                  <a:gd name="T15" fmla="*/ 2147483647 h 320"/>
                  <a:gd name="T16" fmla="*/ 2147483647 w 499"/>
                  <a:gd name="T17" fmla="*/ 2147483647 h 320"/>
                  <a:gd name="T18" fmla="*/ 2147483647 w 499"/>
                  <a:gd name="T19" fmla="*/ 2147483647 h 320"/>
                  <a:gd name="T20" fmla="*/ 2147483647 w 499"/>
                  <a:gd name="T21" fmla="*/ 2147483647 h 320"/>
                  <a:gd name="T22" fmla="*/ 2147483647 w 499"/>
                  <a:gd name="T23" fmla="*/ 2147483647 h 320"/>
                  <a:gd name="T24" fmla="*/ 2147483647 w 499"/>
                  <a:gd name="T25" fmla="*/ 2147483647 h 320"/>
                  <a:gd name="T26" fmla="*/ 2147483647 w 499"/>
                  <a:gd name="T27" fmla="*/ 2147483647 h 320"/>
                  <a:gd name="T28" fmla="*/ 2147483647 w 499"/>
                  <a:gd name="T29" fmla="*/ 2147483647 h 320"/>
                  <a:gd name="T30" fmla="*/ 2147483647 w 499"/>
                  <a:gd name="T31" fmla="*/ 2147483647 h 320"/>
                  <a:gd name="T32" fmla="*/ 0 w 499"/>
                  <a:gd name="T33" fmla="*/ 2147483647 h 320"/>
                  <a:gd name="T34" fmla="*/ 0 w 499"/>
                  <a:gd name="T35" fmla="*/ 2147483647 h 320"/>
                  <a:gd name="T36" fmla="*/ 0 w 499"/>
                  <a:gd name="T37" fmla="*/ 2147483647 h 3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9"/>
                  <a:gd name="T58" fmla="*/ 0 h 320"/>
                  <a:gd name="T59" fmla="*/ 499 w 499"/>
                  <a:gd name="T60" fmla="*/ 320 h 3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9" h="320">
                    <a:moveTo>
                      <a:pt x="0" y="30"/>
                    </a:moveTo>
                    <a:cubicBezTo>
                      <a:pt x="0" y="13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469" y="0"/>
                      <a:pt x="469" y="0"/>
                      <a:pt x="469" y="0"/>
                    </a:cubicBezTo>
                    <a:cubicBezTo>
                      <a:pt x="469" y="0"/>
                      <a:pt x="469" y="0"/>
                      <a:pt x="469" y="0"/>
                    </a:cubicBezTo>
                    <a:cubicBezTo>
                      <a:pt x="485" y="0"/>
                      <a:pt x="499" y="13"/>
                      <a:pt x="499" y="30"/>
                    </a:cubicBezTo>
                    <a:cubicBezTo>
                      <a:pt x="499" y="30"/>
                      <a:pt x="499" y="30"/>
                      <a:pt x="499" y="30"/>
                    </a:cubicBezTo>
                    <a:cubicBezTo>
                      <a:pt x="499" y="30"/>
                      <a:pt x="499" y="30"/>
                      <a:pt x="499" y="30"/>
                    </a:cubicBezTo>
                    <a:cubicBezTo>
                      <a:pt x="499" y="289"/>
                      <a:pt x="499" y="289"/>
                      <a:pt x="499" y="289"/>
                    </a:cubicBezTo>
                    <a:cubicBezTo>
                      <a:pt x="499" y="289"/>
                      <a:pt x="499" y="289"/>
                      <a:pt x="499" y="289"/>
                    </a:cubicBezTo>
                    <a:cubicBezTo>
                      <a:pt x="499" y="306"/>
                      <a:pt x="485" y="320"/>
                      <a:pt x="469" y="320"/>
                    </a:cubicBezTo>
                    <a:cubicBezTo>
                      <a:pt x="469" y="320"/>
                      <a:pt x="469" y="320"/>
                      <a:pt x="469" y="320"/>
                    </a:cubicBezTo>
                    <a:cubicBezTo>
                      <a:pt x="469" y="320"/>
                      <a:pt x="469" y="320"/>
                      <a:pt x="469" y="320"/>
                    </a:cubicBezTo>
                    <a:cubicBezTo>
                      <a:pt x="31" y="320"/>
                      <a:pt x="31" y="320"/>
                      <a:pt x="31" y="320"/>
                    </a:cubicBezTo>
                    <a:cubicBezTo>
                      <a:pt x="31" y="320"/>
                      <a:pt x="31" y="320"/>
                      <a:pt x="31" y="320"/>
                    </a:cubicBezTo>
                    <a:cubicBezTo>
                      <a:pt x="14" y="320"/>
                      <a:pt x="0" y="306"/>
                      <a:pt x="0" y="289"/>
                    </a:cubicBezTo>
                    <a:cubicBezTo>
                      <a:pt x="0" y="289"/>
                      <a:pt x="0" y="289"/>
                      <a:pt x="0" y="289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/>
              <p:cNvSpPr>
                <a:spLocks noEditPoints="1"/>
              </p:cNvSpPr>
              <p:nvPr/>
            </p:nvSpPr>
            <p:spPr bwMode="auto">
              <a:xfrm>
                <a:off x="5972180" y="5143490"/>
                <a:ext cx="1417639" cy="914398"/>
              </a:xfrm>
              <a:custGeom>
                <a:avLst/>
                <a:gdLst>
                  <a:gd name="T0" fmla="*/ 0 w 501"/>
                  <a:gd name="T1" fmla="*/ 2147483647 h 323"/>
                  <a:gd name="T2" fmla="*/ 2147483647 w 501"/>
                  <a:gd name="T3" fmla="*/ 2147483647 h 323"/>
                  <a:gd name="T4" fmla="*/ 2147483647 w 501"/>
                  <a:gd name="T5" fmla="*/ 2147483647 h 323"/>
                  <a:gd name="T6" fmla="*/ 2147483647 w 501"/>
                  <a:gd name="T7" fmla="*/ 2147483647 h 323"/>
                  <a:gd name="T8" fmla="*/ 2147483647 w 501"/>
                  <a:gd name="T9" fmla="*/ 2147483647 h 323"/>
                  <a:gd name="T10" fmla="*/ 2147483647 w 501"/>
                  <a:gd name="T11" fmla="*/ 0 h 323"/>
                  <a:gd name="T12" fmla="*/ 2147483647 w 501"/>
                  <a:gd name="T13" fmla="*/ 2147483647 h 323"/>
                  <a:gd name="T14" fmla="*/ 2147483647 w 501"/>
                  <a:gd name="T15" fmla="*/ 2147483647 h 323"/>
                  <a:gd name="T16" fmla="*/ 2147483647 w 501"/>
                  <a:gd name="T17" fmla="*/ 2147483647 h 323"/>
                  <a:gd name="T18" fmla="*/ 2147483647 w 501"/>
                  <a:gd name="T19" fmla="*/ 2147483647 h 323"/>
                  <a:gd name="T20" fmla="*/ 2147483647 w 501"/>
                  <a:gd name="T21" fmla="*/ 2147483647 h 323"/>
                  <a:gd name="T22" fmla="*/ 2147483647 w 501"/>
                  <a:gd name="T23" fmla="*/ 2147483647 h 323"/>
                  <a:gd name="T24" fmla="*/ 2147483647 w 501"/>
                  <a:gd name="T25" fmla="*/ 2147483647 h 323"/>
                  <a:gd name="T26" fmla="*/ 2147483647 w 501"/>
                  <a:gd name="T27" fmla="*/ 2147483647 h 323"/>
                  <a:gd name="T28" fmla="*/ 2147483647 w 501"/>
                  <a:gd name="T29" fmla="*/ 2147483647 h 323"/>
                  <a:gd name="T30" fmla="*/ 2147483647 w 501"/>
                  <a:gd name="T31" fmla="*/ 2147483647 h 323"/>
                  <a:gd name="T32" fmla="*/ 2147483647 w 501"/>
                  <a:gd name="T33" fmla="*/ 2147483647 h 323"/>
                  <a:gd name="T34" fmla="*/ 2147483647 w 501"/>
                  <a:gd name="T35" fmla="*/ 2147483647 h 323"/>
                  <a:gd name="T36" fmla="*/ 2147483647 w 501"/>
                  <a:gd name="T37" fmla="*/ 2147483647 h 323"/>
                  <a:gd name="T38" fmla="*/ 2147483647 w 501"/>
                  <a:gd name="T39" fmla="*/ 2147483647 h 323"/>
                  <a:gd name="T40" fmla="*/ 2147483647 w 501"/>
                  <a:gd name="T41" fmla="*/ 2147483647 h 323"/>
                  <a:gd name="T42" fmla="*/ 0 w 501"/>
                  <a:gd name="T43" fmla="*/ 2147483647 h 323"/>
                  <a:gd name="T44" fmla="*/ 2147483647 w 501"/>
                  <a:gd name="T45" fmla="*/ 2147483647 h 323"/>
                  <a:gd name="T46" fmla="*/ 2147483647 w 501"/>
                  <a:gd name="T47" fmla="*/ 2147483647 h 323"/>
                  <a:gd name="T48" fmla="*/ 2147483647 w 501"/>
                  <a:gd name="T49" fmla="*/ 2147483647 h 323"/>
                  <a:gd name="T50" fmla="*/ 2147483647 w 501"/>
                  <a:gd name="T51" fmla="*/ 2147483647 h 323"/>
                  <a:gd name="T52" fmla="*/ 2147483647 w 501"/>
                  <a:gd name="T53" fmla="*/ 2147483647 h 323"/>
                  <a:gd name="T54" fmla="*/ 2147483647 w 501"/>
                  <a:gd name="T55" fmla="*/ 2147483647 h 323"/>
                  <a:gd name="T56" fmla="*/ 2147483647 w 501"/>
                  <a:gd name="T57" fmla="*/ 2147483647 h 323"/>
                  <a:gd name="T58" fmla="*/ 2147483647 w 501"/>
                  <a:gd name="T59" fmla="*/ 2147483647 h 323"/>
                  <a:gd name="T60" fmla="*/ 2147483647 w 501"/>
                  <a:gd name="T61" fmla="*/ 2147483647 h 323"/>
                  <a:gd name="T62" fmla="*/ 2147483647 w 501"/>
                  <a:gd name="T63" fmla="*/ 2147483647 h 323"/>
                  <a:gd name="T64" fmla="*/ 2147483647 w 501"/>
                  <a:gd name="T65" fmla="*/ 2147483647 h 323"/>
                  <a:gd name="T66" fmla="*/ 2147483647 w 501"/>
                  <a:gd name="T67" fmla="*/ 2147483647 h 323"/>
                  <a:gd name="T68" fmla="*/ 2147483647 w 501"/>
                  <a:gd name="T69" fmla="*/ 2147483647 h 323"/>
                  <a:gd name="T70" fmla="*/ 2147483647 w 501"/>
                  <a:gd name="T71" fmla="*/ 2147483647 h 323"/>
                  <a:gd name="T72" fmla="*/ 2147483647 w 501"/>
                  <a:gd name="T73" fmla="*/ 2147483647 h 323"/>
                  <a:gd name="T74" fmla="*/ 2147483647 w 501"/>
                  <a:gd name="T75" fmla="*/ 2147483647 h 323"/>
                  <a:gd name="T76" fmla="*/ 2147483647 w 501"/>
                  <a:gd name="T77" fmla="*/ 2147483647 h 323"/>
                  <a:gd name="T78" fmla="*/ 2147483647 w 501"/>
                  <a:gd name="T79" fmla="*/ 2147483647 h 323"/>
                  <a:gd name="T80" fmla="*/ 2147483647 w 501"/>
                  <a:gd name="T81" fmla="*/ 2147483647 h 323"/>
                  <a:gd name="T82" fmla="*/ 2147483647 w 501"/>
                  <a:gd name="T83" fmla="*/ 2147483647 h 323"/>
                  <a:gd name="T84" fmla="*/ 2147483647 w 501"/>
                  <a:gd name="T85" fmla="*/ 2147483647 h 323"/>
                  <a:gd name="T86" fmla="*/ 2147483647 w 501"/>
                  <a:gd name="T87" fmla="*/ 2147483647 h 323"/>
                  <a:gd name="T88" fmla="*/ 2147483647 w 501"/>
                  <a:gd name="T89" fmla="*/ 2147483647 h 32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1"/>
                  <a:gd name="T136" fmla="*/ 0 h 323"/>
                  <a:gd name="T137" fmla="*/ 501 w 501"/>
                  <a:gd name="T138" fmla="*/ 323 h 32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1" h="323">
                    <a:moveTo>
                      <a:pt x="0" y="32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3" y="1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20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6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70" y="0"/>
                      <a:pt x="470" y="0"/>
                      <a:pt x="470" y="0"/>
                    </a:cubicBezTo>
                    <a:cubicBezTo>
                      <a:pt x="476" y="1"/>
                      <a:pt x="476" y="1"/>
                      <a:pt x="476" y="1"/>
                    </a:cubicBezTo>
                    <a:cubicBezTo>
                      <a:pt x="476" y="1"/>
                      <a:pt x="476" y="1"/>
                      <a:pt x="476" y="1"/>
                    </a:cubicBezTo>
                    <a:cubicBezTo>
                      <a:pt x="482" y="3"/>
                      <a:pt x="482" y="3"/>
                      <a:pt x="482" y="3"/>
                    </a:cubicBezTo>
                    <a:cubicBezTo>
                      <a:pt x="482" y="3"/>
                      <a:pt x="482" y="3"/>
                      <a:pt x="482" y="3"/>
                    </a:cubicBezTo>
                    <a:cubicBezTo>
                      <a:pt x="492" y="9"/>
                      <a:pt x="492" y="9"/>
                      <a:pt x="492" y="9"/>
                    </a:cubicBezTo>
                    <a:cubicBezTo>
                      <a:pt x="492" y="9"/>
                      <a:pt x="492" y="10"/>
                      <a:pt x="492" y="10"/>
                    </a:cubicBezTo>
                    <a:cubicBezTo>
                      <a:pt x="499" y="19"/>
                      <a:pt x="499" y="19"/>
                      <a:pt x="499" y="19"/>
                    </a:cubicBezTo>
                    <a:cubicBezTo>
                      <a:pt x="499" y="20"/>
                      <a:pt x="499" y="20"/>
                      <a:pt x="499" y="20"/>
                    </a:cubicBezTo>
                    <a:cubicBezTo>
                      <a:pt x="501" y="32"/>
                      <a:pt x="501" y="32"/>
                      <a:pt x="501" y="32"/>
                    </a:cubicBezTo>
                    <a:cubicBezTo>
                      <a:pt x="501" y="32"/>
                      <a:pt x="501" y="32"/>
                      <a:pt x="501" y="32"/>
                    </a:cubicBezTo>
                    <a:cubicBezTo>
                      <a:pt x="501" y="291"/>
                      <a:pt x="501" y="291"/>
                      <a:pt x="501" y="291"/>
                    </a:cubicBezTo>
                    <a:cubicBezTo>
                      <a:pt x="501" y="292"/>
                      <a:pt x="501" y="292"/>
                      <a:pt x="501" y="292"/>
                    </a:cubicBezTo>
                    <a:cubicBezTo>
                      <a:pt x="499" y="304"/>
                      <a:pt x="499" y="304"/>
                      <a:pt x="499" y="304"/>
                    </a:cubicBezTo>
                    <a:cubicBezTo>
                      <a:pt x="499" y="304"/>
                      <a:pt x="499" y="304"/>
                      <a:pt x="499" y="304"/>
                    </a:cubicBezTo>
                    <a:cubicBezTo>
                      <a:pt x="492" y="314"/>
                      <a:pt x="492" y="314"/>
                      <a:pt x="492" y="314"/>
                    </a:cubicBezTo>
                    <a:cubicBezTo>
                      <a:pt x="492" y="314"/>
                      <a:pt x="492" y="314"/>
                      <a:pt x="492" y="314"/>
                    </a:cubicBezTo>
                    <a:cubicBezTo>
                      <a:pt x="482" y="321"/>
                      <a:pt x="482" y="321"/>
                      <a:pt x="482" y="321"/>
                    </a:cubicBezTo>
                    <a:cubicBezTo>
                      <a:pt x="482" y="321"/>
                      <a:pt x="482" y="321"/>
                      <a:pt x="482" y="321"/>
                    </a:cubicBezTo>
                    <a:cubicBezTo>
                      <a:pt x="470" y="323"/>
                      <a:pt x="470" y="323"/>
                      <a:pt x="470" y="323"/>
                    </a:cubicBezTo>
                    <a:cubicBezTo>
                      <a:pt x="470" y="323"/>
                      <a:pt x="470" y="323"/>
                      <a:pt x="470" y="323"/>
                    </a:cubicBezTo>
                    <a:cubicBezTo>
                      <a:pt x="32" y="323"/>
                      <a:pt x="32" y="323"/>
                      <a:pt x="32" y="323"/>
                    </a:cubicBezTo>
                    <a:cubicBezTo>
                      <a:pt x="32" y="323"/>
                      <a:pt x="32" y="323"/>
                      <a:pt x="32" y="323"/>
                    </a:cubicBezTo>
                    <a:cubicBezTo>
                      <a:pt x="20" y="321"/>
                      <a:pt x="20" y="321"/>
                      <a:pt x="20" y="321"/>
                    </a:cubicBezTo>
                    <a:cubicBezTo>
                      <a:pt x="20" y="321"/>
                      <a:pt x="19" y="321"/>
                      <a:pt x="19" y="321"/>
                    </a:cubicBezTo>
                    <a:cubicBezTo>
                      <a:pt x="9" y="314"/>
                      <a:pt x="9" y="314"/>
                      <a:pt x="9" y="314"/>
                    </a:cubicBezTo>
                    <a:cubicBezTo>
                      <a:pt x="9" y="314"/>
                      <a:pt x="9" y="314"/>
                      <a:pt x="9" y="314"/>
                    </a:cubicBezTo>
                    <a:cubicBezTo>
                      <a:pt x="3" y="304"/>
                      <a:pt x="3" y="304"/>
                      <a:pt x="3" y="304"/>
                    </a:cubicBezTo>
                    <a:cubicBezTo>
                      <a:pt x="2" y="304"/>
                      <a:pt x="2" y="304"/>
                      <a:pt x="2" y="304"/>
                    </a:cubicBezTo>
                    <a:cubicBezTo>
                      <a:pt x="1" y="298"/>
                      <a:pt x="1" y="298"/>
                      <a:pt x="1" y="298"/>
                    </a:cubicBezTo>
                    <a:cubicBezTo>
                      <a:pt x="1" y="298"/>
                      <a:pt x="1" y="298"/>
                      <a:pt x="0" y="298"/>
                    </a:cubicBezTo>
                    <a:cubicBezTo>
                      <a:pt x="0" y="292"/>
                      <a:pt x="0" y="292"/>
                      <a:pt x="0" y="292"/>
                    </a:cubicBezTo>
                    <a:lnTo>
                      <a:pt x="0" y="32"/>
                    </a:lnTo>
                    <a:close/>
                    <a:moveTo>
                      <a:pt x="3" y="291"/>
                    </a:moveTo>
                    <a:cubicBezTo>
                      <a:pt x="4" y="298"/>
                      <a:pt x="4" y="298"/>
                      <a:pt x="4" y="298"/>
                    </a:cubicBezTo>
                    <a:cubicBezTo>
                      <a:pt x="4" y="297"/>
                      <a:pt x="4" y="297"/>
                      <a:pt x="4" y="297"/>
                    </a:cubicBezTo>
                    <a:cubicBezTo>
                      <a:pt x="5" y="303"/>
                      <a:pt x="5" y="303"/>
                      <a:pt x="5" y="303"/>
                    </a:cubicBezTo>
                    <a:cubicBezTo>
                      <a:pt x="5" y="302"/>
                      <a:pt x="5" y="302"/>
                      <a:pt x="5" y="302"/>
                    </a:cubicBezTo>
                    <a:cubicBezTo>
                      <a:pt x="12" y="312"/>
                      <a:pt x="12" y="312"/>
                      <a:pt x="12" y="312"/>
                    </a:cubicBezTo>
                    <a:cubicBezTo>
                      <a:pt x="11" y="311"/>
                      <a:pt x="11" y="311"/>
                      <a:pt x="11" y="311"/>
                    </a:cubicBezTo>
                    <a:cubicBezTo>
                      <a:pt x="21" y="318"/>
                      <a:pt x="21" y="318"/>
                      <a:pt x="21" y="318"/>
                    </a:cubicBezTo>
                    <a:cubicBezTo>
                      <a:pt x="20" y="318"/>
                      <a:pt x="20" y="318"/>
                      <a:pt x="20" y="318"/>
                    </a:cubicBezTo>
                    <a:cubicBezTo>
                      <a:pt x="32" y="320"/>
                      <a:pt x="32" y="320"/>
                      <a:pt x="32" y="320"/>
                    </a:cubicBezTo>
                    <a:cubicBezTo>
                      <a:pt x="32" y="320"/>
                      <a:pt x="32" y="320"/>
                      <a:pt x="32" y="320"/>
                    </a:cubicBezTo>
                    <a:cubicBezTo>
                      <a:pt x="470" y="320"/>
                      <a:pt x="470" y="320"/>
                      <a:pt x="470" y="320"/>
                    </a:cubicBezTo>
                    <a:cubicBezTo>
                      <a:pt x="469" y="320"/>
                      <a:pt x="469" y="320"/>
                      <a:pt x="469" y="320"/>
                    </a:cubicBezTo>
                    <a:cubicBezTo>
                      <a:pt x="481" y="318"/>
                      <a:pt x="481" y="318"/>
                      <a:pt x="481" y="318"/>
                    </a:cubicBezTo>
                    <a:cubicBezTo>
                      <a:pt x="481" y="318"/>
                      <a:pt x="481" y="318"/>
                      <a:pt x="481" y="318"/>
                    </a:cubicBezTo>
                    <a:cubicBezTo>
                      <a:pt x="490" y="311"/>
                      <a:pt x="490" y="311"/>
                      <a:pt x="490" y="311"/>
                    </a:cubicBezTo>
                    <a:cubicBezTo>
                      <a:pt x="490" y="312"/>
                      <a:pt x="490" y="312"/>
                      <a:pt x="490" y="312"/>
                    </a:cubicBezTo>
                    <a:cubicBezTo>
                      <a:pt x="496" y="302"/>
                      <a:pt x="496" y="302"/>
                      <a:pt x="496" y="302"/>
                    </a:cubicBezTo>
                    <a:cubicBezTo>
                      <a:pt x="496" y="303"/>
                      <a:pt x="496" y="303"/>
                      <a:pt x="496" y="303"/>
                    </a:cubicBezTo>
                    <a:cubicBezTo>
                      <a:pt x="498" y="291"/>
                      <a:pt x="498" y="291"/>
                      <a:pt x="498" y="291"/>
                    </a:cubicBezTo>
                    <a:cubicBezTo>
                      <a:pt x="498" y="291"/>
                      <a:pt x="498" y="291"/>
                      <a:pt x="498" y="291"/>
                    </a:cubicBezTo>
                    <a:cubicBezTo>
                      <a:pt x="498" y="32"/>
                      <a:pt x="498" y="32"/>
                      <a:pt x="498" y="32"/>
                    </a:cubicBezTo>
                    <a:cubicBezTo>
                      <a:pt x="498" y="32"/>
                      <a:pt x="498" y="32"/>
                      <a:pt x="498" y="32"/>
                    </a:cubicBezTo>
                    <a:cubicBezTo>
                      <a:pt x="496" y="21"/>
                      <a:pt x="496" y="21"/>
                      <a:pt x="496" y="21"/>
                    </a:cubicBezTo>
                    <a:cubicBezTo>
                      <a:pt x="496" y="21"/>
                      <a:pt x="496" y="21"/>
                      <a:pt x="496" y="21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1" y="6"/>
                      <a:pt x="481" y="6"/>
                      <a:pt x="481" y="6"/>
                    </a:cubicBezTo>
                    <a:cubicBezTo>
                      <a:pt x="481" y="6"/>
                      <a:pt x="481" y="6"/>
                      <a:pt x="481" y="6"/>
                    </a:cubicBezTo>
                    <a:cubicBezTo>
                      <a:pt x="475" y="4"/>
                      <a:pt x="475" y="4"/>
                      <a:pt x="475" y="4"/>
                    </a:cubicBezTo>
                    <a:cubicBezTo>
                      <a:pt x="476" y="4"/>
                      <a:pt x="476" y="4"/>
                      <a:pt x="476" y="4"/>
                    </a:cubicBezTo>
                    <a:cubicBezTo>
                      <a:pt x="470" y="3"/>
                      <a:pt x="470" y="3"/>
                      <a:pt x="470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32"/>
                      <a:pt x="3" y="32"/>
                      <a:pt x="3" y="32"/>
                    </a:cubicBezTo>
                    <a:lnTo>
                      <a:pt x="3" y="29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/>
              <p:cNvSpPr>
                <a:spLocks/>
              </p:cNvSpPr>
              <p:nvPr/>
            </p:nvSpPr>
            <p:spPr bwMode="auto">
              <a:xfrm>
                <a:off x="6022980" y="5205402"/>
                <a:ext cx="1316039" cy="790573"/>
              </a:xfrm>
              <a:custGeom>
                <a:avLst/>
                <a:gdLst>
                  <a:gd name="T0" fmla="*/ 0 w 465"/>
                  <a:gd name="T1" fmla="*/ 2147483647 h 279"/>
                  <a:gd name="T2" fmla="*/ 2147483647 w 465"/>
                  <a:gd name="T3" fmla="*/ 0 h 279"/>
                  <a:gd name="T4" fmla="*/ 2147483647 w 465"/>
                  <a:gd name="T5" fmla="*/ 0 h 279"/>
                  <a:gd name="T6" fmla="*/ 2147483647 w 465"/>
                  <a:gd name="T7" fmla="*/ 0 h 279"/>
                  <a:gd name="T8" fmla="*/ 2147483647 w 465"/>
                  <a:gd name="T9" fmla="*/ 0 h 279"/>
                  <a:gd name="T10" fmla="*/ 2147483647 w 465"/>
                  <a:gd name="T11" fmla="*/ 0 h 279"/>
                  <a:gd name="T12" fmla="*/ 2147483647 w 465"/>
                  <a:gd name="T13" fmla="*/ 2147483647 h 279"/>
                  <a:gd name="T14" fmla="*/ 2147483647 w 465"/>
                  <a:gd name="T15" fmla="*/ 2147483647 h 279"/>
                  <a:gd name="T16" fmla="*/ 2147483647 w 465"/>
                  <a:gd name="T17" fmla="*/ 2147483647 h 279"/>
                  <a:gd name="T18" fmla="*/ 2147483647 w 465"/>
                  <a:gd name="T19" fmla="*/ 2147483647 h 279"/>
                  <a:gd name="T20" fmla="*/ 2147483647 w 465"/>
                  <a:gd name="T21" fmla="*/ 2147483647 h 279"/>
                  <a:gd name="T22" fmla="*/ 2147483647 w 465"/>
                  <a:gd name="T23" fmla="*/ 2147483647 h 279"/>
                  <a:gd name="T24" fmla="*/ 2147483647 w 465"/>
                  <a:gd name="T25" fmla="*/ 2147483647 h 279"/>
                  <a:gd name="T26" fmla="*/ 2147483647 w 465"/>
                  <a:gd name="T27" fmla="*/ 2147483647 h 279"/>
                  <a:gd name="T28" fmla="*/ 2147483647 w 465"/>
                  <a:gd name="T29" fmla="*/ 2147483647 h 279"/>
                  <a:gd name="T30" fmla="*/ 2147483647 w 465"/>
                  <a:gd name="T31" fmla="*/ 2147483647 h 279"/>
                  <a:gd name="T32" fmla="*/ 0 w 465"/>
                  <a:gd name="T33" fmla="*/ 2147483647 h 279"/>
                  <a:gd name="T34" fmla="*/ 0 w 465"/>
                  <a:gd name="T35" fmla="*/ 2147483647 h 279"/>
                  <a:gd name="T36" fmla="*/ 0 w 465"/>
                  <a:gd name="T37" fmla="*/ 2147483647 h 2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5"/>
                  <a:gd name="T58" fmla="*/ 0 h 279"/>
                  <a:gd name="T59" fmla="*/ 465 w 465"/>
                  <a:gd name="T60" fmla="*/ 279 h 2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5" h="279">
                    <a:moveTo>
                      <a:pt x="0" y="26"/>
                    </a:moveTo>
                    <a:cubicBezTo>
                      <a:pt x="0" y="12"/>
                      <a:pt x="12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39" y="0"/>
                      <a:pt x="439" y="0"/>
                      <a:pt x="439" y="0"/>
                    </a:cubicBezTo>
                    <a:cubicBezTo>
                      <a:pt x="439" y="0"/>
                      <a:pt x="439" y="0"/>
                      <a:pt x="439" y="0"/>
                    </a:cubicBezTo>
                    <a:cubicBezTo>
                      <a:pt x="453" y="0"/>
                      <a:pt x="465" y="12"/>
                      <a:pt x="465" y="26"/>
                    </a:cubicBezTo>
                    <a:cubicBezTo>
                      <a:pt x="465" y="26"/>
                      <a:pt x="465" y="26"/>
                      <a:pt x="465" y="26"/>
                    </a:cubicBezTo>
                    <a:cubicBezTo>
                      <a:pt x="465" y="26"/>
                      <a:pt x="465" y="26"/>
                      <a:pt x="465" y="26"/>
                    </a:cubicBezTo>
                    <a:cubicBezTo>
                      <a:pt x="465" y="253"/>
                      <a:pt x="465" y="253"/>
                      <a:pt x="465" y="253"/>
                    </a:cubicBezTo>
                    <a:cubicBezTo>
                      <a:pt x="465" y="253"/>
                      <a:pt x="465" y="253"/>
                      <a:pt x="465" y="253"/>
                    </a:cubicBezTo>
                    <a:cubicBezTo>
                      <a:pt x="465" y="268"/>
                      <a:pt x="453" y="279"/>
                      <a:pt x="439" y="279"/>
                    </a:cubicBezTo>
                    <a:cubicBezTo>
                      <a:pt x="439" y="279"/>
                      <a:pt x="439" y="279"/>
                      <a:pt x="439" y="279"/>
                    </a:cubicBezTo>
                    <a:cubicBezTo>
                      <a:pt x="439" y="279"/>
                      <a:pt x="439" y="279"/>
                      <a:pt x="439" y="279"/>
                    </a:cubicBezTo>
                    <a:cubicBezTo>
                      <a:pt x="27" y="279"/>
                      <a:pt x="27" y="279"/>
                      <a:pt x="27" y="279"/>
                    </a:cubicBezTo>
                    <a:cubicBezTo>
                      <a:pt x="27" y="279"/>
                      <a:pt x="27" y="279"/>
                      <a:pt x="27" y="279"/>
                    </a:cubicBezTo>
                    <a:cubicBezTo>
                      <a:pt x="12" y="279"/>
                      <a:pt x="0" y="268"/>
                      <a:pt x="0" y="253"/>
                    </a:cubicBezTo>
                    <a:cubicBezTo>
                      <a:pt x="0" y="253"/>
                      <a:pt x="0" y="253"/>
                      <a:pt x="0" y="253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/>
              <p:cNvSpPr>
                <a:spLocks noEditPoints="1"/>
              </p:cNvSpPr>
              <p:nvPr/>
            </p:nvSpPr>
            <p:spPr bwMode="auto">
              <a:xfrm>
                <a:off x="6019806" y="5200641"/>
                <a:ext cx="1323976" cy="801686"/>
              </a:xfrm>
              <a:custGeom>
                <a:avLst/>
                <a:gdLst>
                  <a:gd name="T0" fmla="*/ 0 w 468"/>
                  <a:gd name="T1" fmla="*/ 2147483647 h 283"/>
                  <a:gd name="T2" fmla="*/ 2147483647 w 468"/>
                  <a:gd name="T3" fmla="*/ 2147483647 h 283"/>
                  <a:gd name="T4" fmla="*/ 2147483647 w 468"/>
                  <a:gd name="T5" fmla="*/ 2147483647 h 283"/>
                  <a:gd name="T6" fmla="*/ 2147483647 w 468"/>
                  <a:gd name="T7" fmla="*/ 2147483647 h 283"/>
                  <a:gd name="T8" fmla="*/ 2147483647 w 468"/>
                  <a:gd name="T9" fmla="*/ 0 h 283"/>
                  <a:gd name="T10" fmla="*/ 2147483647 w 468"/>
                  <a:gd name="T11" fmla="*/ 2147483647 h 283"/>
                  <a:gd name="T12" fmla="*/ 2147483647 w 468"/>
                  <a:gd name="T13" fmla="*/ 2147483647 h 283"/>
                  <a:gd name="T14" fmla="*/ 2147483647 w 468"/>
                  <a:gd name="T15" fmla="*/ 2147483647 h 283"/>
                  <a:gd name="T16" fmla="*/ 2147483647 w 468"/>
                  <a:gd name="T17" fmla="*/ 2147483647 h 283"/>
                  <a:gd name="T18" fmla="*/ 2147483647 w 468"/>
                  <a:gd name="T19" fmla="*/ 2147483647 h 283"/>
                  <a:gd name="T20" fmla="*/ 2147483647 w 468"/>
                  <a:gd name="T21" fmla="*/ 2147483647 h 283"/>
                  <a:gd name="T22" fmla="*/ 2147483647 w 468"/>
                  <a:gd name="T23" fmla="*/ 2147483647 h 283"/>
                  <a:gd name="T24" fmla="*/ 2147483647 w 468"/>
                  <a:gd name="T25" fmla="*/ 2147483647 h 283"/>
                  <a:gd name="T26" fmla="*/ 2147483647 w 468"/>
                  <a:gd name="T27" fmla="*/ 2147483647 h 283"/>
                  <a:gd name="T28" fmla="*/ 2147483647 w 468"/>
                  <a:gd name="T29" fmla="*/ 2147483647 h 283"/>
                  <a:gd name="T30" fmla="*/ 2147483647 w 468"/>
                  <a:gd name="T31" fmla="*/ 2147483647 h 283"/>
                  <a:gd name="T32" fmla="*/ 2147483647 w 468"/>
                  <a:gd name="T33" fmla="*/ 2147483647 h 283"/>
                  <a:gd name="T34" fmla="*/ 2147483647 w 468"/>
                  <a:gd name="T35" fmla="*/ 2147483647 h 283"/>
                  <a:gd name="T36" fmla="*/ 2147483647 w 468"/>
                  <a:gd name="T37" fmla="*/ 2147483647 h 283"/>
                  <a:gd name="T38" fmla="*/ 0 w 468"/>
                  <a:gd name="T39" fmla="*/ 2147483647 h 283"/>
                  <a:gd name="T40" fmla="*/ 2147483647 w 468"/>
                  <a:gd name="T41" fmla="*/ 2147483647 h 283"/>
                  <a:gd name="T42" fmla="*/ 2147483647 w 468"/>
                  <a:gd name="T43" fmla="*/ 2147483647 h 283"/>
                  <a:gd name="T44" fmla="*/ 2147483647 w 468"/>
                  <a:gd name="T45" fmla="*/ 2147483647 h 283"/>
                  <a:gd name="T46" fmla="*/ 2147483647 w 468"/>
                  <a:gd name="T47" fmla="*/ 2147483647 h 283"/>
                  <a:gd name="T48" fmla="*/ 2147483647 w 468"/>
                  <a:gd name="T49" fmla="*/ 2147483647 h 283"/>
                  <a:gd name="T50" fmla="*/ 2147483647 w 468"/>
                  <a:gd name="T51" fmla="*/ 2147483647 h 283"/>
                  <a:gd name="T52" fmla="*/ 2147483647 w 468"/>
                  <a:gd name="T53" fmla="*/ 2147483647 h 283"/>
                  <a:gd name="T54" fmla="*/ 2147483647 w 468"/>
                  <a:gd name="T55" fmla="*/ 2147483647 h 283"/>
                  <a:gd name="T56" fmla="*/ 2147483647 w 468"/>
                  <a:gd name="T57" fmla="*/ 2147483647 h 283"/>
                  <a:gd name="T58" fmla="*/ 2147483647 w 468"/>
                  <a:gd name="T59" fmla="*/ 2147483647 h 283"/>
                  <a:gd name="T60" fmla="*/ 2147483647 w 468"/>
                  <a:gd name="T61" fmla="*/ 2147483647 h 283"/>
                  <a:gd name="T62" fmla="*/ 2147483647 w 468"/>
                  <a:gd name="T63" fmla="*/ 2147483647 h 283"/>
                  <a:gd name="T64" fmla="*/ 2147483647 w 468"/>
                  <a:gd name="T65" fmla="*/ 2147483647 h 283"/>
                  <a:gd name="T66" fmla="*/ 2147483647 w 468"/>
                  <a:gd name="T67" fmla="*/ 2147483647 h 283"/>
                  <a:gd name="T68" fmla="*/ 2147483647 w 468"/>
                  <a:gd name="T69" fmla="*/ 2147483647 h 283"/>
                  <a:gd name="T70" fmla="*/ 2147483647 w 468"/>
                  <a:gd name="T71" fmla="*/ 2147483647 h 283"/>
                  <a:gd name="T72" fmla="*/ 2147483647 w 468"/>
                  <a:gd name="T73" fmla="*/ 2147483647 h 283"/>
                  <a:gd name="T74" fmla="*/ 2147483647 w 468"/>
                  <a:gd name="T75" fmla="*/ 2147483647 h 283"/>
                  <a:gd name="T76" fmla="*/ 2147483647 w 468"/>
                  <a:gd name="T77" fmla="*/ 2147483647 h 283"/>
                  <a:gd name="T78" fmla="*/ 2147483647 w 468"/>
                  <a:gd name="T79" fmla="*/ 2147483647 h 283"/>
                  <a:gd name="T80" fmla="*/ 2147483647 w 468"/>
                  <a:gd name="T81" fmla="*/ 2147483647 h 2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8"/>
                  <a:gd name="T124" fmla="*/ 0 h 283"/>
                  <a:gd name="T125" fmla="*/ 468 w 468"/>
                  <a:gd name="T126" fmla="*/ 283 h 2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8" h="283"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7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40" y="0"/>
                      <a:pt x="440" y="0"/>
                      <a:pt x="440" y="0"/>
                    </a:cubicBezTo>
                    <a:cubicBezTo>
                      <a:pt x="440" y="0"/>
                      <a:pt x="440" y="1"/>
                      <a:pt x="440" y="1"/>
                    </a:cubicBezTo>
                    <a:cubicBezTo>
                      <a:pt x="450" y="3"/>
                      <a:pt x="450" y="3"/>
                      <a:pt x="450" y="3"/>
                    </a:cubicBezTo>
                    <a:cubicBezTo>
                      <a:pt x="450" y="3"/>
                      <a:pt x="451" y="3"/>
                      <a:pt x="451" y="3"/>
                    </a:cubicBezTo>
                    <a:cubicBezTo>
                      <a:pt x="459" y="9"/>
                      <a:pt x="459" y="9"/>
                      <a:pt x="459" y="9"/>
                    </a:cubicBezTo>
                    <a:cubicBezTo>
                      <a:pt x="459" y="9"/>
                      <a:pt x="460" y="9"/>
                      <a:pt x="460" y="9"/>
                    </a:cubicBezTo>
                    <a:cubicBezTo>
                      <a:pt x="465" y="17"/>
                      <a:pt x="465" y="17"/>
                      <a:pt x="465" y="17"/>
                    </a:cubicBezTo>
                    <a:cubicBezTo>
                      <a:pt x="465" y="18"/>
                      <a:pt x="465" y="18"/>
                      <a:pt x="465" y="18"/>
                    </a:cubicBezTo>
                    <a:cubicBezTo>
                      <a:pt x="468" y="28"/>
                      <a:pt x="468" y="28"/>
                      <a:pt x="468" y="28"/>
                    </a:cubicBezTo>
                    <a:cubicBezTo>
                      <a:pt x="468" y="28"/>
                      <a:pt x="468" y="28"/>
                      <a:pt x="468" y="28"/>
                    </a:cubicBezTo>
                    <a:cubicBezTo>
                      <a:pt x="468" y="255"/>
                      <a:pt x="468" y="255"/>
                      <a:pt x="468" y="255"/>
                    </a:cubicBezTo>
                    <a:cubicBezTo>
                      <a:pt x="468" y="255"/>
                      <a:pt x="468" y="255"/>
                      <a:pt x="468" y="255"/>
                    </a:cubicBezTo>
                    <a:cubicBezTo>
                      <a:pt x="465" y="266"/>
                      <a:pt x="465" y="266"/>
                      <a:pt x="465" y="266"/>
                    </a:cubicBezTo>
                    <a:cubicBezTo>
                      <a:pt x="465" y="266"/>
                      <a:pt x="465" y="266"/>
                      <a:pt x="465" y="266"/>
                    </a:cubicBezTo>
                    <a:cubicBezTo>
                      <a:pt x="460" y="275"/>
                      <a:pt x="460" y="275"/>
                      <a:pt x="460" y="275"/>
                    </a:cubicBezTo>
                    <a:cubicBezTo>
                      <a:pt x="459" y="275"/>
                      <a:pt x="459" y="275"/>
                      <a:pt x="459" y="275"/>
                    </a:cubicBezTo>
                    <a:cubicBezTo>
                      <a:pt x="451" y="281"/>
                      <a:pt x="451" y="281"/>
                      <a:pt x="451" y="281"/>
                    </a:cubicBezTo>
                    <a:cubicBezTo>
                      <a:pt x="451" y="281"/>
                      <a:pt x="450" y="281"/>
                      <a:pt x="450" y="281"/>
                    </a:cubicBezTo>
                    <a:cubicBezTo>
                      <a:pt x="440" y="283"/>
                      <a:pt x="440" y="283"/>
                      <a:pt x="440" y="283"/>
                    </a:cubicBezTo>
                    <a:cubicBezTo>
                      <a:pt x="440" y="283"/>
                      <a:pt x="440" y="283"/>
                      <a:pt x="440" y="283"/>
                    </a:cubicBezTo>
                    <a:cubicBezTo>
                      <a:pt x="28" y="283"/>
                      <a:pt x="28" y="283"/>
                      <a:pt x="28" y="283"/>
                    </a:cubicBezTo>
                    <a:cubicBezTo>
                      <a:pt x="28" y="283"/>
                      <a:pt x="28" y="283"/>
                      <a:pt x="28" y="283"/>
                    </a:cubicBezTo>
                    <a:cubicBezTo>
                      <a:pt x="17" y="281"/>
                      <a:pt x="17" y="281"/>
                      <a:pt x="17" y="281"/>
                    </a:cubicBezTo>
                    <a:cubicBezTo>
                      <a:pt x="17" y="281"/>
                      <a:pt x="17" y="281"/>
                      <a:pt x="17" y="281"/>
                    </a:cubicBezTo>
                    <a:cubicBezTo>
                      <a:pt x="8" y="275"/>
                      <a:pt x="8" y="275"/>
                      <a:pt x="8" y="275"/>
                    </a:cubicBezTo>
                    <a:cubicBezTo>
                      <a:pt x="8" y="275"/>
                      <a:pt x="8" y="275"/>
                      <a:pt x="8" y="275"/>
                    </a:cubicBezTo>
                    <a:cubicBezTo>
                      <a:pt x="2" y="266"/>
                      <a:pt x="2" y="266"/>
                      <a:pt x="2" y="266"/>
                    </a:cubicBezTo>
                    <a:cubicBezTo>
                      <a:pt x="2" y="266"/>
                      <a:pt x="2" y="266"/>
                      <a:pt x="2" y="266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55"/>
                      <a:pt x="0" y="255"/>
                      <a:pt x="0" y="255"/>
                    </a:cubicBezTo>
                    <a:lnTo>
                      <a:pt x="0" y="28"/>
                    </a:lnTo>
                    <a:close/>
                    <a:moveTo>
                      <a:pt x="3" y="255"/>
                    </a:moveTo>
                    <a:cubicBezTo>
                      <a:pt x="3" y="255"/>
                      <a:pt x="3" y="255"/>
                      <a:pt x="3" y="255"/>
                    </a:cubicBezTo>
                    <a:cubicBezTo>
                      <a:pt x="5" y="265"/>
                      <a:pt x="5" y="265"/>
                      <a:pt x="5" y="265"/>
                    </a:cubicBezTo>
                    <a:cubicBezTo>
                      <a:pt x="5" y="265"/>
                      <a:pt x="5" y="265"/>
                      <a:pt x="5" y="265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10" y="272"/>
                      <a:pt x="10" y="272"/>
                      <a:pt x="10" y="272"/>
                    </a:cubicBezTo>
                    <a:cubicBezTo>
                      <a:pt x="19" y="278"/>
                      <a:pt x="19" y="278"/>
                      <a:pt x="19" y="278"/>
                    </a:cubicBezTo>
                    <a:cubicBezTo>
                      <a:pt x="18" y="278"/>
                      <a:pt x="18" y="278"/>
                      <a:pt x="18" y="278"/>
                    </a:cubicBezTo>
                    <a:cubicBezTo>
                      <a:pt x="28" y="280"/>
                      <a:pt x="28" y="280"/>
                      <a:pt x="28" y="280"/>
                    </a:cubicBezTo>
                    <a:cubicBezTo>
                      <a:pt x="28" y="280"/>
                      <a:pt x="28" y="280"/>
                      <a:pt x="28" y="280"/>
                    </a:cubicBezTo>
                    <a:cubicBezTo>
                      <a:pt x="440" y="280"/>
                      <a:pt x="440" y="280"/>
                      <a:pt x="440" y="280"/>
                    </a:cubicBezTo>
                    <a:cubicBezTo>
                      <a:pt x="439" y="280"/>
                      <a:pt x="439" y="280"/>
                      <a:pt x="439" y="280"/>
                    </a:cubicBezTo>
                    <a:cubicBezTo>
                      <a:pt x="450" y="278"/>
                      <a:pt x="450" y="278"/>
                      <a:pt x="450" y="278"/>
                    </a:cubicBezTo>
                    <a:cubicBezTo>
                      <a:pt x="449" y="278"/>
                      <a:pt x="449" y="278"/>
                      <a:pt x="449" y="278"/>
                    </a:cubicBezTo>
                    <a:cubicBezTo>
                      <a:pt x="457" y="272"/>
                      <a:pt x="457" y="272"/>
                      <a:pt x="457" y="272"/>
                    </a:cubicBezTo>
                    <a:cubicBezTo>
                      <a:pt x="457" y="273"/>
                      <a:pt x="457" y="273"/>
                      <a:pt x="457" y="273"/>
                    </a:cubicBezTo>
                    <a:cubicBezTo>
                      <a:pt x="462" y="265"/>
                      <a:pt x="462" y="265"/>
                      <a:pt x="462" y="265"/>
                    </a:cubicBezTo>
                    <a:cubicBezTo>
                      <a:pt x="462" y="265"/>
                      <a:pt x="462" y="265"/>
                      <a:pt x="462" y="265"/>
                    </a:cubicBezTo>
                    <a:cubicBezTo>
                      <a:pt x="464" y="255"/>
                      <a:pt x="464" y="255"/>
                      <a:pt x="464" y="255"/>
                    </a:cubicBezTo>
                    <a:cubicBezTo>
                      <a:pt x="464" y="255"/>
                      <a:pt x="464" y="255"/>
                      <a:pt x="464" y="255"/>
                    </a:cubicBezTo>
                    <a:cubicBezTo>
                      <a:pt x="464" y="28"/>
                      <a:pt x="464" y="28"/>
                      <a:pt x="464" y="28"/>
                    </a:cubicBezTo>
                    <a:cubicBezTo>
                      <a:pt x="464" y="29"/>
                      <a:pt x="464" y="29"/>
                      <a:pt x="464" y="29"/>
                    </a:cubicBezTo>
                    <a:cubicBezTo>
                      <a:pt x="462" y="19"/>
                      <a:pt x="462" y="19"/>
                      <a:pt x="462" y="19"/>
                    </a:cubicBezTo>
                    <a:cubicBezTo>
                      <a:pt x="462" y="19"/>
                      <a:pt x="462" y="19"/>
                      <a:pt x="462" y="19"/>
                    </a:cubicBezTo>
                    <a:cubicBezTo>
                      <a:pt x="457" y="11"/>
                      <a:pt x="457" y="11"/>
                      <a:pt x="457" y="11"/>
                    </a:cubicBezTo>
                    <a:cubicBezTo>
                      <a:pt x="457" y="11"/>
                      <a:pt x="457" y="11"/>
                      <a:pt x="457" y="11"/>
                    </a:cubicBezTo>
                    <a:cubicBezTo>
                      <a:pt x="449" y="6"/>
                      <a:pt x="449" y="6"/>
                      <a:pt x="449" y="6"/>
                    </a:cubicBezTo>
                    <a:cubicBezTo>
                      <a:pt x="450" y="6"/>
                      <a:pt x="450" y="6"/>
                      <a:pt x="450" y="6"/>
                    </a:cubicBezTo>
                    <a:cubicBezTo>
                      <a:pt x="439" y="4"/>
                      <a:pt x="439" y="4"/>
                      <a:pt x="439" y="4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8"/>
                      <a:pt x="3" y="28"/>
                      <a:pt x="3" y="28"/>
                    </a:cubicBezTo>
                    <a:lnTo>
                      <a:pt x="3" y="25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/>
              <p:cNvSpPr>
                <a:spLocks/>
              </p:cNvSpPr>
              <p:nvPr/>
            </p:nvSpPr>
            <p:spPr bwMode="auto">
              <a:xfrm>
                <a:off x="6323019" y="6259503"/>
                <a:ext cx="704851" cy="104775"/>
              </a:xfrm>
              <a:custGeom>
                <a:avLst/>
                <a:gdLst>
                  <a:gd name="T0" fmla="*/ 0 w 249"/>
                  <a:gd name="T1" fmla="*/ 2147483647 h 37"/>
                  <a:gd name="T2" fmla="*/ 2147483647 w 249"/>
                  <a:gd name="T3" fmla="*/ 0 h 37"/>
                  <a:gd name="T4" fmla="*/ 2147483647 w 249"/>
                  <a:gd name="T5" fmla="*/ 0 h 37"/>
                  <a:gd name="T6" fmla="*/ 2147483647 w 249"/>
                  <a:gd name="T7" fmla="*/ 0 h 37"/>
                  <a:gd name="T8" fmla="*/ 2147483647 w 249"/>
                  <a:gd name="T9" fmla="*/ 0 h 37"/>
                  <a:gd name="T10" fmla="*/ 2147483647 w 249"/>
                  <a:gd name="T11" fmla="*/ 0 h 37"/>
                  <a:gd name="T12" fmla="*/ 2147483647 w 249"/>
                  <a:gd name="T13" fmla="*/ 2147483647 h 37"/>
                  <a:gd name="T14" fmla="*/ 2147483647 w 249"/>
                  <a:gd name="T15" fmla="*/ 2147483647 h 37"/>
                  <a:gd name="T16" fmla="*/ 2147483647 w 249"/>
                  <a:gd name="T17" fmla="*/ 2147483647 h 37"/>
                  <a:gd name="T18" fmla="*/ 2147483647 w 249"/>
                  <a:gd name="T19" fmla="*/ 2147483647 h 37"/>
                  <a:gd name="T20" fmla="*/ 2147483647 w 249"/>
                  <a:gd name="T21" fmla="*/ 2147483647 h 37"/>
                  <a:gd name="T22" fmla="*/ 2147483647 w 249"/>
                  <a:gd name="T23" fmla="*/ 2147483647 h 37"/>
                  <a:gd name="T24" fmla="*/ 2147483647 w 249"/>
                  <a:gd name="T25" fmla="*/ 2147483647 h 37"/>
                  <a:gd name="T26" fmla="*/ 2147483647 w 249"/>
                  <a:gd name="T27" fmla="*/ 2147483647 h 37"/>
                  <a:gd name="T28" fmla="*/ 2147483647 w 249"/>
                  <a:gd name="T29" fmla="*/ 2147483647 h 37"/>
                  <a:gd name="T30" fmla="*/ 2147483647 w 249"/>
                  <a:gd name="T31" fmla="*/ 2147483647 h 37"/>
                  <a:gd name="T32" fmla="*/ 0 w 249"/>
                  <a:gd name="T33" fmla="*/ 2147483647 h 37"/>
                  <a:gd name="T34" fmla="*/ 0 w 249"/>
                  <a:gd name="T35" fmla="*/ 2147483647 h 37"/>
                  <a:gd name="T36" fmla="*/ 0 w 249"/>
                  <a:gd name="T37" fmla="*/ 2147483647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9"/>
                  <a:gd name="T58" fmla="*/ 0 h 37"/>
                  <a:gd name="T59" fmla="*/ 249 w 249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9" h="37">
                    <a:moveTo>
                      <a:pt x="0" y="14"/>
                    </a:moveTo>
                    <a:cubicBezTo>
                      <a:pt x="0" y="6"/>
                      <a:pt x="7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43" y="0"/>
                      <a:pt x="249" y="6"/>
                      <a:pt x="249" y="14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23"/>
                      <a:pt x="249" y="23"/>
                      <a:pt x="249" y="23"/>
                    </a:cubicBezTo>
                    <a:cubicBezTo>
                      <a:pt x="249" y="23"/>
                      <a:pt x="249" y="23"/>
                      <a:pt x="249" y="23"/>
                    </a:cubicBezTo>
                    <a:cubicBezTo>
                      <a:pt x="249" y="31"/>
                      <a:pt x="243" y="37"/>
                      <a:pt x="236" y="37"/>
                    </a:cubicBezTo>
                    <a:cubicBezTo>
                      <a:pt x="236" y="37"/>
                      <a:pt x="236" y="37"/>
                      <a:pt x="236" y="37"/>
                    </a:cubicBezTo>
                    <a:cubicBezTo>
                      <a:pt x="236" y="37"/>
                      <a:pt x="236" y="37"/>
                      <a:pt x="236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7" y="37"/>
                      <a:pt x="0" y="31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/>
              <p:cNvSpPr>
                <a:spLocks/>
              </p:cNvSpPr>
              <p:nvPr/>
            </p:nvSpPr>
            <p:spPr bwMode="auto">
              <a:xfrm>
                <a:off x="6754820" y="5378438"/>
                <a:ext cx="454026" cy="454024"/>
              </a:xfrm>
              <a:custGeom>
                <a:avLst/>
                <a:gdLst>
                  <a:gd name="T0" fmla="*/ 2147483647 w 160"/>
                  <a:gd name="T1" fmla="*/ 2147483647 h 160"/>
                  <a:gd name="T2" fmla="*/ 2147483647 w 160"/>
                  <a:gd name="T3" fmla="*/ 2147483647 h 160"/>
                  <a:gd name="T4" fmla="*/ 2147483647 w 160"/>
                  <a:gd name="T5" fmla="*/ 2147483647 h 160"/>
                  <a:gd name="T6" fmla="*/ 2147483647 w 160"/>
                  <a:gd name="T7" fmla="*/ 2147483647 h 160"/>
                  <a:gd name="T8" fmla="*/ 2147483647 w 160"/>
                  <a:gd name="T9" fmla="*/ 2147483647 h 160"/>
                  <a:gd name="T10" fmla="*/ 2147483647 w 160"/>
                  <a:gd name="T11" fmla="*/ 2147483647 h 160"/>
                  <a:gd name="T12" fmla="*/ 2147483647 w 160"/>
                  <a:gd name="T13" fmla="*/ 2147483647 h 160"/>
                  <a:gd name="T14" fmla="*/ 2147483647 w 160"/>
                  <a:gd name="T15" fmla="*/ 2147483647 h 160"/>
                  <a:gd name="T16" fmla="*/ 2147483647 w 160"/>
                  <a:gd name="T17" fmla="*/ 2147483647 h 160"/>
                  <a:gd name="T18" fmla="*/ 2147483647 w 160"/>
                  <a:gd name="T19" fmla="*/ 2147483647 h 160"/>
                  <a:gd name="T20" fmla="*/ 2147483647 w 160"/>
                  <a:gd name="T21" fmla="*/ 2147483647 h 160"/>
                  <a:gd name="T22" fmla="*/ 2147483647 w 160"/>
                  <a:gd name="T23" fmla="*/ 2147483647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60"/>
                  <a:gd name="T38" fmla="*/ 160 w 160"/>
                  <a:gd name="T39" fmla="*/ 160 h 1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60">
                    <a:moveTo>
                      <a:pt x="11" y="61"/>
                    </a:moveTo>
                    <a:cubicBezTo>
                      <a:pt x="21" y="23"/>
                      <a:pt x="61" y="0"/>
                      <a:pt x="99" y="11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137" y="22"/>
                      <a:pt x="160" y="61"/>
                      <a:pt x="149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39" y="138"/>
                      <a:pt x="99" y="160"/>
                      <a:pt x="61" y="149"/>
                    </a:cubicBezTo>
                    <a:cubicBezTo>
                      <a:pt x="61" y="149"/>
                      <a:pt x="61" y="149"/>
                      <a:pt x="61" y="149"/>
                    </a:cubicBezTo>
                    <a:cubicBezTo>
                      <a:pt x="61" y="149"/>
                      <a:pt x="61" y="149"/>
                      <a:pt x="61" y="149"/>
                    </a:cubicBezTo>
                    <a:cubicBezTo>
                      <a:pt x="23" y="139"/>
                      <a:pt x="0" y="99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/>
              <p:cNvSpPr>
                <a:spLocks/>
              </p:cNvSpPr>
              <p:nvPr/>
            </p:nvSpPr>
            <p:spPr bwMode="auto">
              <a:xfrm>
                <a:off x="6689730" y="5392729"/>
                <a:ext cx="585789" cy="519112"/>
              </a:xfrm>
              <a:custGeom>
                <a:avLst/>
                <a:gdLst>
                  <a:gd name="T0" fmla="*/ 2147483647 w 369"/>
                  <a:gd name="T1" fmla="*/ 0 h 327"/>
                  <a:gd name="T2" fmla="*/ 2147483647 w 369"/>
                  <a:gd name="T3" fmla="*/ 2147483647 h 327"/>
                  <a:gd name="T4" fmla="*/ 2147483647 w 369"/>
                  <a:gd name="T5" fmla="*/ 2147483647 h 327"/>
                  <a:gd name="T6" fmla="*/ 0 w 369"/>
                  <a:gd name="T7" fmla="*/ 2147483647 h 327"/>
                  <a:gd name="T8" fmla="*/ 2147483647 w 369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"/>
                  <a:gd name="T16" fmla="*/ 0 h 327"/>
                  <a:gd name="T17" fmla="*/ 369 w 36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" h="327">
                    <a:moveTo>
                      <a:pt x="68" y="0"/>
                    </a:moveTo>
                    <a:lnTo>
                      <a:pt x="369" y="84"/>
                    </a:lnTo>
                    <a:lnTo>
                      <a:pt x="303" y="327"/>
                    </a:lnTo>
                    <a:lnTo>
                      <a:pt x="0" y="24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E0E0D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/>
              <p:cNvSpPr>
                <a:spLocks/>
              </p:cNvSpPr>
              <p:nvPr/>
            </p:nvSpPr>
            <p:spPr bwMode="auto">
              <a:xfrm>
                <a:off x="6897693" y="5418123"/>
                <a:ext cx="250825" cy="158750"/>
              </a:xfrm>
              <a:custGeom>
                <a:avLst/>
                <a:gdLst>
                  <a:gd name="T0" fmla="*/ 2147483647 w 158"/>
                  <a:gd name="T1" fmla="*/ 2147483647 h 100"/>
                  <a:gd name="T2" fmla="*/ 0 w 158"/>
                  <a:gd name="T3" fmla="*/ 0 h 100"/>
                  <a:gd name="T4" fmla="*/ 2147483647 w 158"/>
                  <a:gd name="T5" fmla="*/ 2147483647 h 100"/>
                  <a:gd name="T6" fmla="*/ 2147483647 w 158"/>
                  <a:gd name="T7" fmla="*/ 2147483647 h 1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"/>
                  <a:gd name="T13" fmla="*/ 0 h 100"/>
                  <a:gd name="T14" fmla="*/ 158 w 158"/>
                  <a:gd name="T15" fmla="*/ 100 h 1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" h="100">
                    <a:moveTo>
                      <a:pt x="57" y="100"/>
                    </a:moveTo>
                    <a:lnTo>
                      <a:pt x="0" y="0"/>
                    </a:lnTo>
                    <a:lnTo>
                      <a:pt x="158" y="43"/>
                    </a:lnTo>
                    <a:lnTo>
                      <a:pt x="57" y="1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/>
              <p:cNvSpPr>
                <a:spLocks/>
              </p:cNvSpPr>
              <p:nvPr/>
            </p:nvSpPr>
            <p:spPr bwMode="auto">
              <a:xfrm>
                <a:off x="6735767" y="5457811"/>
                <a:ext cx="463550" cy="414337"/>
              </a:xfrm>
              <a:custGeom>
                <a:avLst/>
                <a:gdLst>
                  <a:gd name="T0" fmla="*/ 2147483647 w 164"/>
                  <a:gd name="T1" fmla="*/ 2147483647 h 146"/>
                  <a:gd name="T2" fmla="*/ 2147483647 w 164"/>
                  <a:gd name="T3" fmla="*/ 2147483647 h 146"/>
                  <a:gd name="T4" fmla="*/ 2147483647 w 164"/>
                  <a:gd name="T5" fmla="*/ 2147483647 h 146"/>
                  <a:gd name="T6" fmla="*/ 2147483647 w 164"/>
                  <a:gd name="T7" fmla="*/ 0 h 146"/>
                  <a:gd name="T8" fmla="*/ 2147483647 w 164"/>
                  <a:gd name="T9" fmla="*/ 0 h 146"/>
                  <a:gd name="T10" fmla="*/ 2147483647 w 164"/>
                  <a:gd name="T11" fmla="*/ 0 h 146"/>
                  <a:gd name="T12" fmla="*/ 2147483647 w 164"/>
                  <a:gd name="T13" fmla="*/ 2147483647 h 146"/>
                  <a:gd name="T14" fmla="*/ 2147483647 w 164"/>
                  <a:gd name="T15" fmla="*/ 2147483647 h 1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146"/>
                  <a:gd name="T26" fmla="*/ 164 w 164"/>
                  <a:gd name="T27" fmla="*/ 146 h 1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146">
                    <a:moveTo>
                      <a:pt x="144" y="27"/>
                    </a:moveTo>
                    <a:cubicBezTo>
                      <a:pt x="164" y="62"/>
                      <a:pt x="153" y="106"/>
                      <a:pt x="118" y="126"/>
                    </a:cubicBezTo>
                    <a:cubicBezTo>
                      <a:pt x="84" y="146"/>
                      <a:pt x="39" y="134"/>
                      <a:pt x="20" y="99"/>
                    </a:cubicBezTo>
                    <a:cubicBezTo>
                      <a:pt x="0" y="65"/>
                      <a:pt x="11" y="2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82" y="63"/>
                      <a:pt x="82" y="63"/>
                      <a:pt x="82" y="63"/>
                    </a:cubicBezTo>
                    <a:lnTo>
                      <a:pt x="144" y="2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/>
              <p:cNvSpPr>
                <a:spLocks/>
              </p:cNvSpPr>
              <p:nvPr/>
            </p:nvSpPr>
            <p:spPr bwMode="auto">
              <a:xfrm>
                <a:off x="6200778" y="5438766"/>
                <a:ext cx="455613" cy="76200"/>
              </a:xfrm>
              <a:custGeom>
                <a:avLst/>
                <a:gdLst>
                  <a:gd name="T0" fmla="*/ 0 w 287"/>
                  <a:gd name="T1" fmla="*/ 0 h 48"/>
                  <a:gd name="T2" fmla="*/ 0 w 287"/>
                  <a:gd name="T3" fmla="*/ 2147483647 h 48"/>
                  <a:gd name="T4" fmla="*/ 2147483647 w 287"/>
                  <a:gd name="T5" fmla="*/ 2147483647 h 48"/>
                  <a:gd name="T6" fmla="*/ 2147483647 w 287"/>
                  <a:gd name="T7" fmla="*/ 0 h 48"/>
                  <a:gd name="T8" fmla="*/ 0 w 287"/>
                  <a:gd name="T9" fmla="*/ 0 h 48"/>
                  <a:gd name="T10" fmla="*/ 0 w 287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48"/>
                  <a:gd name="T20" fmla="*/ 287 w 287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48">
                    <a:moveTo>
                      <a:pt x="0" y="0"/>
                    </a:moveTo>
                    <a:lnTo>
                      <a:pt x="0" y="48"/>
                    </a:lnTo>
                    <a:lnTo>
                      <a:pt x="287" y="48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/>
              <p:cNvSpPr>
                <a:spLocks/>
              </p:cNvSpPr>
              <p:nvPr/>
            </p:nvSpPr>
            <p:spPr bwMode="auto">
              <a:xfrm>
                <a:off x="6200778" y="5562589"/>
                <a:ext cx="455613" cy="76200"/>
              </a:xfrm>
              <a:custGeom>
                <a:avLst/>
                <a:gdLst>
                  <a:gd name="T0" fmla="*/ 0 w 287"/>
                  <a:gd name="T1" fmla="*/ 0 h 48"/>
                  <a:gd name="T2" fmla="*/ 0 w 287"/>
                  <a:gd name="T3" fmla="*/ 2147483647 h 48"/>
                  <a:gd name="T4" fmla="*/ 2147483647 w 287"/>
                  <a:gd name="T5" fmla="*/ 2147483647 h 48"/>
                  <a:gd name="T6" fmla="*/ 2147483647 w 287"/>
                  <a:gd name="T7" fmla="*/ 0 h 48"/>
                  <a:gd name="T8" fmla="*/ 0 w 287"/>
                  <a:gd name="T9" fmla="*/ 0 h 48"/>
                  <a:gd name="T10" fmla="*/ 0 w 287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48"/>
                  <a:gd name="T20" fmla="*/ 287 w 287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48">
                    <a:moveTo>
                      <a:pt x="0" y="0"/>
                    </a:moveTo>
                    <a:lnTo>
                      <a:pt x="0" y="48"/>
                    </a:lnTo>
                    <a:lnTo>
                      <a:pt x="287" y="48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/>
              <p:cNvSpPr>
                <a:spLocks/>
              </p:cNvSpPr>
              <p:nvPr/>
            </p:nvSpPr>
            <p:spPr bwMode="auto">
              <a:xfrm>
                <a:off x="6200789" y="5695942"/>
                <a:ext cx="455614" cy="68263"/>
              </a:xfrm>
              <a:custGeom>
                <a:avLst/>
                <a:gdLst>
                  <a:gd name="T0" fmla="*/ 0 w 287"/>
                  <a:gd name="T1" fmla="*/ 0 h 43"/>
                  <a:gd name="T2" fmla="*/ 0 w 287"/>
                  <a:gd name="T3" fmla="*/ 2147483647 h 43"/>
                  <a:gd name="T4" fmla="*/ 2147483647 w 287"/>
                  <a:gd name="T5" fmla="*/ 2147483647 h 43"/>
                  <a:gd name="T6" fmla="*/ 2147483647 w 287"/>
                  <a:gd name="T7" fmla="*/ 0 h 43"/>
                  <a:gd name="T8" fmla="*/ 0 w 287"/>
                  <a:gd name="T9" fmla="*/ 0 h 43"/>
                  <a:gd name="T10" fmla="*/ 0 w 28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43"/>
                  <a:gd name="T20" fmla="*/ 287 w 28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43">
                    <a:moveTo>
                      <a:pt x="0" y="0"/>
                    </a:moveTo>
                    <a:lnTo>
                      <a:pt x="0" y="43"/>
                    </a:lnTo>
                    <a:lnTo>
                      <a:pt x="287" y="43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/>
              <p:cNvSpPr>
                <a:spLocks/>
              </p:cNvSpPr>
              <p:nvPr/>
            </p:nvSpPr>
            <p:spPr bwMode="auto">
              <a:xfrm>
                <a:off x="6200775" y="5821364"/>
                <a:ext cx="209551" cy="76200"/>
              </a:xfrm>
              <a:custGeom>
                <a:avLst/>
                <a:gdLst>
                  <a:gd name="T0" fmla="*/ 0 w 132"/>
                  <a:gd name="T1" fmla="*/ 0 h 48"/>
                  <a:gd name="T2" fmla="*/ 0 w 132"/>
                  <a:gd name="T3" fmla="*/ 2147483647 h 48"/>
                  <a:gd name="T4" fmla="*/ 2147483647 w 132"/>
                  <a:gd name="T5" fmla="*/ 2147483647 h 48"/>
                  <a:gd name="T6" fmla="*/ 2147483647 w 132"/>
                  <a:gd name="T7" fmla="*/ 0 h 48"/>
                  <a:gd name="T8" fmla="*/ 0 w 132"/>
                  <a:gd name="T9" fmla="*/ 0 h 48"/>
                  <a:gd name="T10" fmla="*/ 0 w 132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48"/>
                  <a:gd name="T20" fmla="*/ 132 w 13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48">
                    <a:moveTo>
                      <a:pt x="0" y="0"/>
                    </a:moveTo>
                    <a:lnTo>
                      <a:pt x="0" y="48"/>
                    </a:lnTo>
                    <a:lnTo>
                      <a:pt x="132" y="48"/>
                    </a:ln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3805776" y="3393285"/>
            <a:ext cx="1554480" cy="1554480"/>
            <a:chOff x="6489190" y="2438009"/>
            <a:chExt cx="1554480" cy="1554480"/>
          </a:xfrm>
        </p:grpSpPr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6495470" y="2500087"/>
              <a:ext cx="1536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rgbClr val="C00000"/>
                  </a:solidFill>
                  <a:latin typeface="+mn-lt"/>
                </a:rPr>
                <a:t>API Gateway</a:t>
              </a:r>
              <a:endParaRPr lang="en-US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6489190" y="2438009"/>
              <a:ext cx="1554480" cy="1554480"/>
            </a:xfrm>
            <a:prstGeom prst="roundRect">
              <a:avLst>
                <a:gd name="adj" fmla="val 7377"/>
              </a:avLst>
            </a:prstGeom>
            <a:noFill/>
            <a:ln w="76200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26" name="Group 297"/>
            <p:cNvGrpSpPr>
              <a:grpSpLocks noChangeAspect="1"/>
            </p:cNvGrpSpPr>
            <p:nvPr/>
          </p:nvGrpSpPr>
          <p:grpSpPr bwMode="auto">
            <a:xfrm>
              <a:off x="6834444" y="2934400"/>
              <a:ext cx="880269" cy="890639"/>
              <a:chOff x="2825750" y="2298700"/>
              <a:chExt cx="1255713" cy="1270000"/>
            </a:xfrm>
          </p:grpSpPr>
          <p:sp>
            <p:nvSpPr>
              <p:cNvPr id="27" name="Freeform 231"/>
              <p:cNvSpPr>
                <a:spLocks/>
              </p:cNvSpPr>
              <p:nvPr/>
            </p:nvSpPr>
            <p:spPr bwMode="auto">
              <a:xfrm>
                <a:off x="2998788" y="2471738"/>
                <a:ext cx="909638" cy="923925"/>
              </a:xfrm>
              <a:custGeom>
                <a:avLst/>
                <a:gdLst>
                  <a:gd name="T0" fmla="*/ 0 w 573"/>
                  <a:gd name="T1" fmla="*/ 738404876 h 582"/>
                  <a:gd name="T2" fmla="*/ 15120946 w 573"/>
                  <a:gd name="T3" fmla="*/ 592235875 h 582"/>
                  <a:gd name="T4" fmla="*/ 60483782 w 573"/>
                  <a:gd name="T5" fmla="*/ 448587823 h 582"/>
                  <a:gd name="T6" fmla="*/ 123488515 w 573"/>
                  <a:gd name="T7" fmla="*/ 325100913 h 582"/>
                  <a:gd name="T8" fmla="*/ 216733564 w 573"/>
                  <a:gd name="T9" fmla="*/ 216733446 h 582"/>
                  <a:gd name="T10" fmla="*/ 320060776 w 573"/>
                  <a:gd name="T11" fmla="*/ 128527171 h 582"/>
                  <a:gd name="T12" fmla="*/ 443547753 w 573"/>
                  <a:gd name="T13" fmla="*/ 60483749 h 582"/>
                  <a:gd name="T14" fmla="*/ 577116845 w 573"/>
                  <a:gd name="T15" fmla="*/ 20161248 h 582"/>
                  <a:gd name="T16" fmla="*/ 723285925 w 573"/>
                  <a:gd name="T17" fmla="*/ 0 h 582"/>
                  <a:gd name="T18" fmla="*/ 796369672 w 573"/>
                  <a:gd name="T19" fmla="*/ 5040312 h 582"/>
                  <a:gd name="T20" fmla="*/ 940019588 w 573"/>
                  <a:gd name="T21" fmla="*/ 37801547 h 582"/>
                  <a:gd name="T22" fmla="*/ 1068546779 w 573"/>
                  <a:gd name="T23" fmla="*/ 93244973 h 582"/>
                  <a:gd name="T24" fmla="*/ 1181954618 w 573"/>
                  <a:gd name="T25" fmla="*/ 171370603 h 582"/>
                  <a:gd name="T26" fmla="*/ 1277720567 w 573"/>
                  <a:gd name="T27" fmla="*/ 272176860 h 582"/>
                  <a:gd name="T28" fmla="*/ 1355844627 w 573"/>
                  <a:gd name="T29" fmla="*/ 385583050 h 582"/>
                  <a:gd name="T30" fmla="*/ 1411288071 w 573"/>
                  <a:gd name="T31" fmla="*/ 519152168 h 582"/>
                  <a:gd name="T32" fmla="*/ 1439010587 w 573"/>
                  <a:gd name="T33" fmla="*/ 665321169 h 582"/>
                  <a:gd name="T34" fmla="*/ 1444050900 w 573"/>
                  <a:gd name="T35" fmla="*/ 738404876 h 582"/>
                  <a:gd name="T36" fmla="*/ 1428929961 w 573"/>
                  <a:gd name="T37" fmla="*/ 884574076 h 582"/>
                  <a:gd name="T38" fmla="*/ 1388607456 w 573"/>
                  <a:gd name="T39" fmla="*/ 1023183405 h 582"/>
                  <a:gd name="T40" fmla="*/ 1320562435 w 573"/>
                  <a:gd name="T41" fmla="*/ 1146670216 h 582"/>
                  <a:gd name="T42" fmla="*/ 1232357749 w 573"/>
                  <a:gd name="T43" fmla="*/ 1255037683 h 582"/>
                  <a:gd name="T44" fmla="*/ 1126511174 w 573"/>
                  <a:gd name="T45" fmla="*/ 1343243908 h 582"/>
                  <a:gd name="T46" fmla="*/ 1003022708 w 573"/>
                  <a:gd name="T47" fmla="*/ 1411287305 h 582"/>
                  <a:gd name="T48" fmla="*/ 866934254 w 573"/>
                  <a:gd name="T49" fmla="*/ 1454130737 h 582"/>
                  <a:gd name="T50" fmla="*/ 723285925 w 573"/>
                  <a:gd name="T51" fmla="*/ 1466730719 h 582"/>
                  <a:gd name="T52" fmla="*/ 650200591 w 573"/>
                  <a:gd name="T53" fmla="*/ 1466730719 h 582"/>
                  <a:gd name="T54" fmla="*/ 509071824 w 573"/>
                  <a:gd name="T55" fmla="*/ 1433969495 h 582"/>
                  <a:gd name="T56" fmla="*/ 380544534 w 573"/>
                  <a:gd name="T57" fmla="*/ 1381045443 h 582"/>
                  <a:gd name="T58" fmla="*/ 267136695 w 573"/>
                  <a:gd name="T59" fmla="*/ 1302921425 h 582"/>
                  <a:gd name="T60" fmla="*/ 166330383 w 573"/>
                  <a:gd name="T61" fmla="*/ 1202113630 h 582"/>
                  <a:gd name="T62" fmla="*/ 88206298 w 573"/>
                  <a:gd name="T63" fmla="*/ 1086186491 h 582"/>
                  <a:gd name="T64" fmla="*/ 32762841 w 573"/>
                  <a:gd name="T65" fmla="*/ 952619060 h 582"/>
                  <a:gd name="T66" fmla="*/ 5040315 w 573"/>
                  <a:gd name="T67" fmla="*/ 811490171 h 582"/>
                  <a:gd name="T68" fmla="*/ 0 w 573"/>
                  <a:gd name="T69" fmla="*/ 738404876 h 5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3"/>
                  <a:gd name="T106" fmla="*/ 0 h 582"/>
                  <a:gd name="T107" fmla="*/ 573 w 573"/>
                  <a:gd name="T108" fmla="*/ 582 h 5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3" h="582">
                    <a:moveTo>
                      <a:pt x="0" y="293"/>
                    </a:moveTo>
                    <a:lnTo>
                      <a:pt x="0" y="293"/>
                    </a:lnTo>
                    <a:lnTo>
                      <a:pt x="2" y="264"/>
                    </a:lnTo>
                    <a:lnTo>
                      <a:pt x="6" y="235"/>
                    </a:lnTo>
                    <a:lnTo>
                      <a:pt x="13" y="206"/>
                    </a:lnTo>
                    <a:lnTo>
                      <a:pt x="24" y="178"/>
                    </a:lnTo>
                    <a:lnTo>
                      <a:pt x="35" y="153"/>
                    </a:lnTo>
                    <a:lnTo>
                      <a:pt x="49" y="129"/>
                    </a:lnTo>
                    <a:lnTo>
                      <a:pt x="66" y="108"/>
                    </a:lnTo>
                    <a:lnTo>
                      <a:pt x="86" y="86"/>
                    </a:lnTo>
                    <a:lnTo>
                      <a:pt x="106" y="68"/>
                    </a:lnTo>
                    <a:lnTo>
                      <a:pt x="127" y="51"/>
                    </a:lnTo>
                    <a:lnTo>
                      <a:pt x="151" y="37"/>
                    </a:lnTo>
                    <a:lnTo>
                      <a:pt x="176" y="24"/>
                    </a:lnTo>
                    <a:lnTo>
                      <a:pt x="202" y="15"/>
                    </a:lnTo>
                    <a:lnTo>
                      <a:pt x="229" y="8"/>
                    </a:lnTo>
                    <a:lnTo>
                      <a:pt x="258" y="2"/>
                    </a:lnTo>
                    <a:lnTo>
                      <a:pt x="287" y="0"/>
                    </a:lnTo>
                    <a:lnTo>
                      <a:pt x="316" y="2"/>
                    </a:lnTo>
                    <a:lnTo>
                      <a:pt x="344" y="8"/>
                    </a:lnTo>
                    <a:lnTo>
                      <a:pt x="373" y="15"/>
                    </a:lnTo>
                    <a:lnTo>
                      <a:pt x="398" y="24"/>
                    </a:lnTo>
                    <a:lnTo>
                      <a:pt x="424" y="37"/>
                    </a:lnTo>
                    <a:lnTo>
                      <a:pt x="447" y="51"/>
                    </a:lnTo>
                    <a:lnTo>
                      <a:pt x="469" y="68"/>
                    </a:lnTo>
                    <a:lnTo>
                      <a:pt x="489" y="86"/>
                    </a:lnTo>
                    <a:lnTo>
                      <a:pt x="507" y="108"/>
                    </a:lnTo>
                    <a:lnTo>
                      <a:pt x="524" y="129"/>
                    </a:lnTo>
                    <a:lnTo>
                      <a:pt x="538" y="153"/>
                    </a:lnTo>
                    <a:lnTo>
                      <a:pt x="551" y="178"/>
                    </a:lnTo>
                    <a:lnTo>
                      <a:pt x="560" y="206"/>
                    </a:lnTo>
                    <a:lnTo>
                      <a:pt x="567" y="235"/>
                    </a:lnTo>
                    <a:lnTo>
                      <a:pt x="571" y="264"/>
                    </a:lnTo>
                    <a:lnTo>
                      <a:pt x="573" y="293"/>
                    </a:lnTo>
                    <a:lnTo>
                      <a:pt x="571" y="322"/>
                    </a:lnTo>
                    <a:lnTo>
                      <a:pt x="567" y="351"/>
                    </a:lnTo>
                    <a:lnTo>
                      <a:pt x="560" y="378"/>
                    </a:lnTo>
                    <a:lnTo>
                      <a:pt x="551" y="406"/>
                    </a:lnTo>
                    <a:lnTo>
                      <a:pt x="538" y="431"/>
                    </a:lnTo>
                    <a:lnTo>
                      <a:pt x="524" y="455"/>
                    </a:lnTo>
                    <a:lnTo>
                      <a:pt x="507" y="477"/>
                    </a:lnTo>
                    <a:lnTo>
                      <a:pt x="489" y="498"/>
                    </a:lnTo>
                    <a:lnTo>
                      <a:pt x="469" y="517"/>
                    </a:lnTo>
                    <a:lnTo>
                      <a:pt x="447" y="533"/>
                    </a:lnTo>
                    <a:lnTo>
                      <a:pt x="424" y="548"/>
                    </a:lnTo>
                    <a:lnTo>
                      <a:pt x="398" y="560"/>
                    </a:lnTo>
                    <a:lnTo>
                      <a:pt x="373" y="569"/>
                    </a:lnTo>
                    <a:lnTo>
                      <a:pt x="344" y="577"/>
                    </a:lnTo>
                    <a:lnTo>
                      <a:pt x="316" y="582"/>
                    </a:lnTo>
                    <a:lnTo>
                      <a:pt x="287" y="582"/>
                    </a:lnTo>
                    <a:lnTo>
                      <a:pt x="258" y="582"/>
                    </a:lnTo>
                    <a:lnTo>
                      <a:pt x="229" y="577"/>
                    </a:lnTo>
                    <a:lnTo>
                      <a:pt x="202" y="569"/>
                    </a:lnTo>
                    <a:lnTo>
                      <a:pt x="176" y="560"/>
                    </a:lnTo>
                    <a:lnTo>
                      <a:pt x="151" y="548"/>
                    </a:lnTo>
                    <a:lnTo>
                      <a:pt x="127" y="533"/>
                    </a:lnTo>
                    <a:lnTo>
                      <a:pt x="106" y="517"/>
                    </a:lnTo>
                    <a:lnTo>
                      <a:pt x="86" y="498"/>
                    </a:lnTo>
                    <a:lnTo>
                      <a:pt x="66" y="477"/>
                    </a:lnTo>
                    <a:lnTo>
                      <a:pt x="49" y="455"/>
                    </a:lnTo>
                    <a:lnTo>
                      <a:pt x="35" y="431"/>
                    </a:lnTo>
                    <a:lnTo>
                      <a:pt x="24" y="406"/>
                    </a:lnTo>
                    <a:lnTo>
                      <a:pt x="13" y="378"/>
                    </a:lnTo>
                    <a:lnTo>
                      <a:pt x="6" y="351"/>
                    </a:lnTo>
                    <a:lnTo>
                      <a:pt x="2" y="322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32"/>
              <p:cNvSpPr>
                <a:spLocks/>
              </p:cNvSpPr>
              <p:nvPr/>
            </p:nvSpPr>
            <p:spPr bwMode="auto">
              <a:xfrm>
                <a:off x="3086100" y="2573338"/>
                <a:ext cx="735013" cy="720725"/>
              </a:xfrm>
              <a:custGeom>
                <a:avLst/>
                <a:gdLst>
                  <a:gd name="T0" fmla="*/ 0 w 463"/>
                  <a:gd name="T1" fmla="*/ 572076307 h 454"/>
                  <a:gd name="T2" fmla="*/ 12601583 w 463"/>
                  <a:gd name="T3" fmla="*/ 458668513 h 454"/>
                  <a:gd name="T4" fmla="*/ 45362844 w 463"/>
                  <a:gd name="T5" fmla="*/ 347781568 h 454"/>
                  <a:gd name="T6" fmla="*/ 100806317 w 463"/>
                  <a:gd name="T7" fmla="*/ 252015656 h 454"/>
                  <a:gd name="T8" fmla="*/ 173891697 w 463"/>
                  <a:gd name="T9" fmla="*/ 168851267 h 454"/>
                  <a:gd name="T10" fmla="*/ 259577095 w 463"/>
                  <a:gd name="T11" fmla="*/ 95765937 h 454"/>
                  <a:gd name="T12" fmla="*/ 355343072 w 463"/>
                  <a:gd name="T13" fmla="*/ 45362813 h 454"/>
                  <a:gd name="T14" fmla="*/ 466230093 w 463"/>
                  <a:gd name="T15" fmla="*/ 12601575 h 454"/>
                  <a:gd name="T16" fmla="*/ 584676692 w 463"/>
                  <a:gd name="T17" fmla="*/ 0 h 454"/>
                  <a:gd name="T18" fmla="*/ 645160467 w 463"/>
                  <a:gd name="T19" fmla="*/ 5040313 h 454"/>
                  <a:gd name="T20" fmla="*/ 758568339 w 463"/>
                  <a:gd name="T21" fmla="*/ 27722517 h 454"/>
                  <a:gd name="T22" fmla="*/ 864415144 w 463"/>
                  <a:gd name="T23" fmla="*/ 68045019 h 454"/>
                  <a:gd name="T24" fmla="*/ 957660171 w 463"/>
                  <a:gd name="T25" fmla="*/ 133569089 h 454"/>
                  <a:gd name="T26" fmla="*/ 1035785841 w 463"/>
                  <a:gd name="T27" fmla="*/ 211693167 h 454"/>
                  <a:gd name="T28" fmla="*/ 1098788980 w 463"/>
                  <a:gd name="T29" fmla="*/ 297378457 h 454"/>
                  <a:gd name="T30" fmla="*/ 1139111496 w 463"/>
                  <a:gd name="T31" fmla="*/ 403224991 h 454"/>
                  <a:gd name="T32" fmla="*/ 1161793706 w 463"/>
                  <a:gd name="T33" fmla="*/ 514111935 h 454"/>
                  <a:gd name="T34" fmla="*/ 1166834020 w 463"/>
                  <a:gd name="T35" fmla="*/ 572076307 h 454"/>
                  <a:gd name="T36" fmla="*/ 1154232440 w 463"/>
                  <a:gd name="T37" fmla="*/ 688003463 h 454"/>
                  <a:gd name="T38" fmla="*/ 1121471189 w 463"/>
                  <a:gd name="T39" fmla="*/ 796369359 h 454"/>
                  <a:gd name="T40" fmla="*/ 1066027728 w 463"/>
                  <a:gd name="T41" fmla="*/ 892135469 h 454"/>
                  <a:gd name="T42" fmla="*/ 997982688 w 463"/>
                  <a:gd name="T43" fmla="*/ 980341708 h 454"/>
                  <a:gd name="T44" fmla="*/ 909777976 w 463"/>
                  <a:gd name="T45" fmla="*/ 1048385115 h 454"/>
                  <a:gd name="T46" fmla="*/ 808971485 w 463"/>
                  <a:gd name="T47" fmla="*/ 1103828538 h 454"/>
                  <a:gd name="T48" fmla="*/ 700603928 w 463"/>
                  <a:gd name="T49" fmla="*/ 1136591354 h 454"/>
                  <a:gd name="T50" fmla="*/ 584676692 w 463"/>
                  <a:gd name="T51" fmla="*/ 1144151027 h 454"/>
                  <a:gd name="T52" fmla="*/ 526713868 w 463"/>
                  <a:gd name="T53" fmla="*/ 1144151027 h 454"/>
                  <a:gd name="T54" fmla="*/ 410786533 w 463"/>
                  <a:gd name="T55" fmla="*/ 1121470420 h 454"/>
                  <a:gd name="T56" fmla="*/ 304939926 w 463"/>
                  <a:gd name="T57" fmla="*/ 1076107620 h 454"/>
                  <a:gd name="T58" fmla="*/ 214214263 w 463"/>
                  <a:gd name="T59" fmla="*/ 1018143248 h 454"/>
                  <a:gd name="T60" fmla="*/ 131048229 w 463"/>
                  <a:gd name="T61" fmla="*/ 940019219 h 454"/>
                  <a:gd name="T62" fmla="*/ 73085380 w 463"/>
                  <a:gd name="T63" fmla="*/ 846772669 h 454"/>
                  <a:gd name="T64" fmla="*/ 27722536 w 463"/>
                  <a:gd name="T65" fmla="*/ 740925937 h 454"/>
                  <a:gd name="T66" fmla="*/ 2520952 w 463"/>
                  <a:gd name="T67" fmla="*/ 632558453 h 454"/>
                  <a:gd name="T68" fmla="*/ 0 w 463"/>
                  <a:gd name="T69" fmla="*/ 572076307 h 4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4"/>
                  <a:gd name="T107" fmla="*/ 463 w 463"/>
                  <a:gd name="T108" fmla="*/ 454 h 4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4">
                    <a:moveTo>
                      <a:pt x="0" y="227"/>
                    </a:moveTo>
                    <a:lnTo>
                      <a:pt x="0" y="227"/>
                    </a:lnTo>
                    <a:lnTo>
                      <a:pt x="1" y="204"/>
                    </a:lnTo>
                    <a:lnTo>
                      <a:pt x="5" y="182"/>
                    </a:lnTo>
                    <a:lnTo>
                      <a:pt x="11" y="160"/>
                    </a:lnTo>
                    <a:lnTo>
                      <a:pt x="18" y="138"/>
                    </a:lnTo>
                    <a:lnTo>
                      <a:pt x="29" y="118"/>
                    </a:lnTo>
                    <a:lnTo>
                      <a:pt x="40" y="100"/>
                    </a:lnTo>
                    <a:lnTo>
                      <a:pt x="52" y="84"/>
                    </a:lnTo>
                    <a:lnTo>
                      <a:pt x="69" y="67"/>
                    </a:lnTo>
                    <a:lnTo>
                      <a:pt x="85" y="53"/>
                    </a:lnTo>
                    <a:lnTo>
                      <a:pt x="103" y="38"/>
                    </a:lnTo>
                    <a:lnTo>
                      <a:pt x="121" y="27"/>
                    </a:lnTo>
                    <a:lnTo>
                      <a:pt x="141" y="18"/>
                    </a:lnTo>
                    <a:lnTo>
                      <a:pt x="163" y="11"/>
                    </a:lnTo>
                    <a:lnTo>
                      <a:pt x="185" y="5"/>
                    </a:lnTo>
                    <a:lnTo>
                      <a:pt x="209" y="2"/>
                    </a:lnTo>
                    <a:lnTo>
                      <a:pt x="232" y="0"/>
                    </a:lnTo>
                    <a:lnTo>
                      <a:pt x="256" y="2"/>
                    </a:lnTo>
                    <a:lnTo>
                      <a:pt x="278" y="5"/>
                    </a:lnTo>
                    <a:lnTo>
                      <a:pt x="301" y="11"/>
                    </a:lnTo>
                    <a:lnTo>
                      <a:pt x="321" y="18"/>
                    </a:lnTo>
                    <a:lnTo>
                      <a:pt x="343" y="27"/>
                    </a:lnTo>
                    <a:lnTo>
                      <a:pt x="361" y="38"/>
                    </a:lnTo>
                    <a:lnTo>
                      <a:pt x="380" y="53"/>
                    </a:lnTo>
                    <a:lnTo>
                      <a:pt x="396" y="67"/>
                    </a:lnTo>
                    <a:lnTo>
                      <a:pt x="411" y="84"/>
                    </a:lnTo>
                    <a:lnTo>
                      <a:pt x="423" y="100"/>
                    </a:lnTo>
                    <a:lnTo>
                      <a:pt x="436" y="118"/>
                    </a:lnTo>
                    <a:lnTo>
                      <a:pt x="445" y="138"/>
                    </a:lnTo>
                    <a:lnTo>
                      <a:pt x="452" y="160"/>
                    </a:lnTo>
                    <a:lnTo>
                      <a:pt x="458" y="182"/>
                    </a:lnTo>
                    <a:lnTo>
                      <a:pt x="461" y="204"/>
                    </a:lnTo>
                    <a:lnTo>
                      <a:pt x="463" y="227"/>
                    </a:lnTo>
                    <a:lnTo>
                      <a:pt x="461" y="251"/>
                    </a:lnTo>
                    <a:lnTo>
                      <a:pt x="458" y="273"/>
                    </a:lnTo>
                    <a:lnTo>
                      <a:pt x="452" y="294"/>
                    </a:lnTo>
                    <a:lnTo>
                      <a:pt x="445" y="316"/>
                    </a:lnTo>
                    <a:lnTo>
                      <a:pt x="436" y="336"/>
                    </a:lnTo>
                    <a:lnTo>
                      <a:pt x="423" y="354"/>
                    </a:lnTo>
                    <a:lnTo>
                      <a:pt x="411" y="373"/>
                    </a:lnTo>
                    <a:lnTo>
                      <a:pt x="396" y="389"/>
                    </a:lnTo>
                    <a:lnTo>
                      <a:pt x="380" y="404"/>
                    </a:lnTo>
                    <a:lnTo>
                      <a:pt x="361" y="416"/>
                    </a:lnTo>
                    <a:lnTo>
                      <a:pt x="343" y="427"/>
                    </a:lnTo>
                    <a:lnTo>
                      <a:pt x="321" y="438"/>
                    </a:lnTo>
                    <a:lnTo>
                      <a:pt x="301" y="445"/>
                    </a:lnTo>
                    <a:lnTo>
                      <a:pt x="278" y="451"/>
                    </a:lnTo>
                    <a:lnTo>
                      <a:pt x="256" y="454"/>
                    </a:lnTo>
                    <a:lnTo>
                      <a:pt x="232" y="454"/>
                    </a:lnTo>
                    <a:lnTo>
                      <a:pt x="209" y="454"/>
                    </a:lnTo>
                    <a:lnTo>
                      <a:pt x="185" y="451"/>
                    </a:lnTo>
                    <a:lnTo>
                      <a:pt x="163" y="445"/>
                    </a:lnTo>
                    <a:lnTo>
                      <a:pt x="141" y="438"/>
                    </a:lnTo>
                    <a:lnTo>
                      <a:pt x="121" y="427"/>
                    </a:lnTo>
                    <a:lnTo>
                      <a:pt x="103" y="416"/>
                    </a:lnTo>
                    <a:lnTo>
                      <a:pt x="85" y="404"/>
                    </a:lnTo>
                    <a:lnTo>
                      <a:pt x="69" y="389"/>
                    </a:lnTo>
                    <a:lnTo>
                      <a:pt x="52" y="373"/>
                    </a:lnTo>
                    <a:lnTo>
                      <a:pt x="40" y="354"/>
                    </a:lnTo>
                    <a:lnTo>
                      <a:pt x="29" y="336"/>
                    </a:lnTo>
                    <a:lnTo>
                      <a:pt x="18" y="316"/>
                    </a:lnTo>
                    <a:lnTo>
                      <a:pt x="11" y="294"/>
                    </a:lnTo>
                    <a:lnTo>
                      <a:pt x="5" y="273"/>
                    </a:lnTo>
                    <a:lnTo>
                      <a:pt x="1" y="251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33"/>
              <p:cNvSpPr>
                <a:spLocks/>
              </p:cNvSpPr>
              <p:nvPr/>
            </p:nvSpPr>
            <p:spPr bwMode="auto">
              <a:xfrm>
                <a:off x="3302000" y="2298700"/>
                <a:ext cx="303213" cy="246063"/>
              </a:xfrm>
              <a:custGeom>
                <a:avLst/>
                <a:gdLst>
                  <a:gd name="T0" fmla="*/ 0 w 191"/>
                  <a:gd name="T1" fmla="*/ 390625752 h 155"/>
                  <a:gd name="T2" fmla="*/ 95766090 w 191"/>
                  <a:gd name="T3" fmla="*/ 0 h 155"/>
                  <a:gd name="T4" fmla="*/ 385585312 w 191"/>
                  <a:gd name="T5" fmla="*/ 0 h 155"/>
                  <a:gd name="T6" fmla="*/ 481351476 w 191"/>
                  <a:gd name="T7" fmla="*/ 390625752 h 155"/>
                  <a:gd name="T8" fmla="*/ 0 w 191"/>
                  <a:gd name="T9" fmla="*/ 390625752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55"/>
                  <a:gd name="T17" fmla="*/ 191 w 191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55">
                    <a:moveTo>
                      <a:pt x="0" y="155"/>
                    </a:moveTo>
                    <a:lnTo>
                      <a:pt x="38" y="0"/>
                    </a:lnTo>
                    <a:lnTo>
                      <a:pt x="153" y="0"/>
                    </a:lnTo>
                    <a:lnTo>
                      <a:pt x="191" y="155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34"/>
              <p:cNvSpPr>
                <a:spLocks/>
              </p:cNvSpPr>
              <p:nvPr/>
            </p:nvSpPr>
            <p:spPr bwMode="auto">
              <a:xfrm>
                <a:off x="3302000" y="3324225"/>
                <a:ext cx="303213" cy="244475"/>
              </a:xfrm>
              <a:custGeom>
                <a:avLst/>
                <a:gdLst>
                  <a:gd name="T0" fmla="*/ 481351476 w 191"/>
                  <a:gd name="T1" fmla="*/ 0 h 154"/>
                  <a:gd name="T2" fmla="*/ 385585312 w 191"/>
                  <a:gd name="T3" fmla="*/ 388104008 h 154"/>
                  <a:gd name="T4" fmla="*/ 95766090 w 191"/>
                  <a:gd name="T5" fmla="*/ 388104008 h 154"/>
                  <a:gd name="T6" fmla="*/ 0 w 191"/>
                  <a:gd name="T7" fmla="*/ 0 h 154"/>
                  <a:gd name="T8" fmla="*/ 481351476 w 19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54"/>
                  <a:gd name="T17" fmla="*/ 191 w 19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54">
                    <a:moveTo>
                      <a:pt x="191" y="0"/>
                    </a:moveTo>
                    <a:lnTo>
                      <a:pt x="153" y="154"/>
                    </a:lnTo>
                    <a:lnTo>
                      <a:pt x="38" y="154"/>
                    </a:lnTo>
                    <a:lnTo>
                      <a:pt x="0" y="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35"/>
              <p:cNvSpPr>
                <a:spLocks/>
              </p:cNvSpPr>
              <p:nvPr/>
            </p:nvSpPr>
            <p:spPr bwMode="auto">
              <a:xfrm>
                <a:off x="3849688" y="2774950"/>
                <a:ext cx="231775" cy="317500"/>
              </a:xfrm>
              <a:custGeom>
                <a:avLst/>
                <a:gdLst>
                  <a:gd name="T0" fmla="*/ 0 w 146"/>
                  <a:gd name="T1" fmla="*/ 0 h 200"/>
                  <a:gd name="T2" fmla="*/ 367942758 w 146"/>
                  <a:gd name="T3" fmla="*/ 93246571 h 200"/>
                  <a:gd name="T4" fmla="*/ 367942758 w 146"/>
                  <a:gd name="T5" fmla="*/ 413305598 h 200"/>
                  <a:gd name="T6" fmla="*/ 0 w 146"/>
                  <a:gd name="T7" fmla="*/ 504031295 h 200"/>
                  <a:gd name="T8" fmla="*/ 0 w 146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200"/>
                  <a:gd name="T17" fmla="*/ 146 w 146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200">
                    <a:moveTo>
                      <a:pt x="0" y="0"/>
                    </a:moveTo>
                    <a:lnTo>
                      <a:pt x="146" y="37"/>
                    </a:lnTo>
                    <a:lnTo>
                      <a:pt x="146" y="164"/>
                    </a:lnTo>
                    <a:lnTo>
                      <a:pt x="0" y="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36"/>
              <p:cNvSpPr>
                <a:spLocks/>
              </p:cNvSpPr>
              <p:nvPr/>
            </p:nvSpPr>
            <p:spPr bwMode="auto">
              <a:xfrm>
                <a:off x="2825750" y="2774950"/>
                <a:ext cx="230188" cy="317500"/>
              </a:xfrm>
              <a:custGeom>
                <a:avLst/>
                <a:gdLst>
                  <a:gd name="T0" fmla="*/ 365424189 w 145"/>
                  <a:gd name="T1" fmla="*/ 504031295 h 200"/>
                  <a:gd name="T2" fmla="*/ 0 w 145"/>
                  <a:gd name="T3" fmla="*/ 413305598 h 200"/>
                  <a:gd name="T4" fmla="*/ 0 w 145"/>
                  <a:gd name="T5" fmla="*/ 93246571 h 200"/>
                  <a:gd name="T6" fmla="*/ 365424189 w 145"/>
                  <a:gd name="T7" fmla="*/ 0 h 200"/>
                  <a:gd name="T8" fmla="*/ 365424189 w 145"/>
                  <a:gd name="T9" fmla="*/ 504031295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00"/>
                  <a:gd name="T17" fmla="*/ 145 w 145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00">
                    <a:moveTo>
                      <a:pt x="145" y="200"/>
                    </a:moveTo>
                    <a:lnTo>
                      <a:pt x="0" y="164"/>
                    </a:lnTo>
                    <a:lnTo>
                      <a:pt x="0" y="37"/>
                    </a:lnTo>
                    <a:lnTo>
                      <a:pt x="145" y="0"/>
                    </a:lnTo>
                    <a:lnTo>
                      <a:pt x="145" y="200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37"/>
              <p:cNvSpPr>
                <a:spLocks/>
              </p:cNvSpPr>
              <p:nvPr/>
            </p:nvSpPr>
            <p:spPr bwMode="auto">
              <a:xfrm>
                <a:off x="3619500" y="2428875"/>
                <a:ext cx="346075" cy="346075"/>
              </a:xfrm>
              <a:custGeom>
                <a:avLst/>
                <a:gdLst>
                  <a:gd name="T0" fmla="*/ 0 w 218"/>
                  <a:gd name="T1" fmla="*/ 206652804 h 218"/>
                  <a:gd name="T2" fmla="*/ 340221891 w 218"/>
                  <a:gd name="T3" fmla="*/ 0 h 218"/>
                  <a:gd name="T4" fmla="*/ 549394107 w 218"/>
                  <a:gd name="T5" fmla="*/ 214214114 h 218"/>
                  <a:gd name="T6" fmla="*/ 347781564 w 218"/>
                  <a:gd name="T7" fmla="*/ 549394107 h 218"/>
                  <a:gd name="T8" fmla="*/ 0 w 218"/>
                  <a:gd name="T9" fmla="*/ 206652804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218"/>
                  <a:gd name="T17" fmla="*/ 218 w 218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218">
                    <a:moveTo>
                      <a:pt x="0" y="82"/>
                    </a:moveTo>
                    <a:lnTo>
                      <a:pt x="135" y="0"/>
                    </a:lnTo>
                    <a:lnTo>
                      <a:pt x="218" y="85"/>
                    </a:lnTo>
                    <a:lnTo>
                      <a:pt x="138" y="218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8"/>
              <p:cNvSpPr>
                <a:spLocks/>
              </p:cNvSpPr>
              <p:nvPr/>
            </p:nvSpPr>
            <p:spPr bwMode="auto">
              <a:xfrm>
                <a:off x="3619500" y="3106738"/>
                <a:ext cx="346075" cy="346075"/>
              </a:xfrm>
              <a:custGeom>
                <a:avLst/>
                <a:gdLst>
                  <a:gd name="T0" fmla="*/ 347781564 w 218"/>
                  <a:gd name="T1" fmla="*/ 0 h 218"/>
                  <a:gd name="T2" fmla="*/ 549394107 w 218"/>
                  <a:gd name="T3" fmla="*/ 345262203 h 218"/>
                  <a:gd name="T4" fmla="*/ 340221891 w 218"/>
                  <a:gd name="T5" fmla="*/ 549394107 h 218"/>
                  <a:gd name="T6" fmla="*/ 0 w 218"/>
                  <a:gd name="T7" fmla="*/ 347781564 h 218"/>
                  <a:gd name="T8" fmla="*/ 347781564 w 218"/>
                  <a:gd name="T9" fmla="*/ 0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218"/>
                  <a:gd name="T17" fmla="*/ 218 w 218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218">
                    <a:moveTo>
                      <a:pt x="138" y="0"/>
                    </a:moveTo>
                    <a:lnTo>
                      <a:pt x="218" y="137"/>
                    </a:lnTo>
                    <a:lnTo>
                      <a:pt x="135" y="218"/>
                    </a:lnTo>
                    <a:lnTo>
                      <a:pt x="0" y="138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39"/>
              <p:cNvSpPr>
                <a:spLocks/>
              </p:cNvSpPr>
              <p:nvPr/>
            </p:nvSpPr>
            <p:spPr bwMode="auto">
              <a:xfrm>
                <a:off x="2927350" y="2428875"/>
                <a:ext cx="346075" cy="346075"/>
              </a:xfrm>
              <a:custGeom>
                <a:avLst/>
                <a:gdLst>
                  <a:gd name="T0" fmla="*/ 201612493 w 218"/>
                  <a:gd name="T1" fmla="*/ 549394107 h 218"/>
                  <a:gd name="T2" fmla="*/ 0 w 218"/>
                  <a:gd name="T3" fmla="*/ 211693165 h 218"/>
                  <a:gd name="T4" fmla="*/ 209173803 w 218"/>
                  <a:gd name="T5" fmla="*/ 0 h 218"/>
                  <a:gd name="T6" fmla="*/ 549394107 w 218"/>
                  <a:gd name="T7" fmla="*/ 206652804 h 218"/>
                  <a:gd name="T8" fmla="*/ 201612493 w 218"/>
                  <a:gd name="T9" fmla="*/ 549394107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218"/>
                  <a:gd name="T17" fmla="*/ 218 w 218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218">
                    <a:moveTo>
                      <a:pt x="80" y="218"/>
                    </a:moveTo>
                    <a:lnTo>
                      <a:pt x="0" y="84"/>
                    </a:lnTo>
                    <a:lnTo>
                      <a:pt x="83" y="0"/>
                    </a:lnTo>
                    <a:lnTo>
                      <a:pt x="218" y="82"/>
                    </a:lnTo>
                    <a:lnTo>
                      <a:pt x="80" y="218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40"/>
              <p:cNvSpPr>
                <a:spLocks/>
              </p:cNvSpPr>
              <p:nvPr/>
            </p:nvSpPr>
            <p:spPr bwMode="auto">
              <a:xfrm>
                <a:off x="2927350" y="3092450"/>
                <a:ext cx="346075" cy="346075"/>
              </a:xfrm>
              <a:custGeom>
                <a:avLst/>
                <a:gdLst>
                  <a:gd name="T0" fmla="*/ 549394107 w 218"/>
                  <a:gd name="T1" fmla="*/ 347781564 h 218"/>
                  <a:gd name="T2" fmla="*/ 204133442 w 218"/>
                  <a:gd name="T3" fmla="*/ 549394107 h 218"/>
                  <a:gd name="T4" fmla="*/ 0 w 218"/>
                  <a:gd name="T5" fmla="*/ 345262203 h 218"/>
                  <a:gd name="T6" fmla="*/ 204133442 w 218"/>
                  <a:gd name="T7" fmla="*/ 0 h 218"/>
                  <a:gd name="T8" fmla="*/ 549394107 w 218"/>
                  <a:gd name="T9" fmla="*/ 347781564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218"/>
                  <a:gd name="T17" fmla="*/ 218 w 218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218">
                    <a:moveTo>
                      <a:pt x="218" y="138"/>
                    </a:moveTo>
                    <a:lnTo>
                      <a:pt x="81" y="218"/>
                    </a:lnTo>
                    <a:lnTo>
                      <a:pt x="0" y="137"/>
                    </a:lnTo>
                    <a:lnTo>
                      <a:pt x="81" y="0"/>
                    </a:lnTo>
                    <a:lnTo>
                      <a:pt x="218" y="138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764894" y="1531470"/>
            <a:ext cx="1559516" cy="1554480"/>
            <a:chOff x="3695604" y="2369799"/>
            <a:chExt cx="1559516" cy="1554480"/>
          </a:xfrm>
        </p:grpSpPr>
        <p:pic>
          <p:nvPicPr>
            <p:cNvPr id="38" name="Picture 2" descr="C:\Users\hugh carroll\Downloads\Databas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4912" y="2908479"/>
              <a:ext cx="599316" cy="810570"/>
            </a:xfrm>
            <a:prstGeom prst="rect">
              <a:avLst/>
            </a:prstGeom>
            <a:noFill/>
          </p:spPr>
        </p:pic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3695604" y="2431877"/>
              <a:ext cx="15588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rgbClr val="C00000"/>
                  </a:solidFill>
                  <a:latin typeface="+mn-lt"/>
                </a:rPr>
                <a:t>API Manager</a:t>
              </a:r>
              <a:endParaRPr lang="en-US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3700640" y="2369799"/>
              <a:ext cx="1554480" cy="1554480"/>
            </a:xfrm>
            <a:prstGeom prst="roundRect">
              <a:avLst>
                <a:gd name="adj" fmla="val 7377"/>
              </a:avLst>
            </a:prstGeom>
            <a:noFill/>
            <a:ln w="76200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515522" y="1911348"/>
            <a:ext cx="2301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Publish and Manage API Consumption by internal and external partners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70087" y="272588"/>
            <a:ext cx="8229600" cy="563231"/>
          </a:xfrm>
        </p:spPr>
        <p:txBody>
          <a:bodyPr/>
          <a:lstStyle/>
          <a:p>
            <a:r>
              <a:rPr lang="en-US" dirty="0" smtClean="0"/>
              <a:t>Enter API Management…</a:t>
            </a:r>
            <a:endParaRPr lang="en-US" dirty="0"/>
          </a:p>
        </p:txBody>
      </p:sp>
      <p:grpSp>
        <p:nvGrpSpPr>
          <p:cNvPr id="43" name="Group 94"/>
          <p:cNvGrpSpPr/>
          <p:nvPr/>
        </p:nvGrpSpPr>
        <p:grpSpPr>
          <a:xfrm>
            <a:off x="1094500" y="5472115"/>
            <a:ext cx="3127142" cy="885825"/>
            <a:chOff x="1371600" y="5347420"/>
            <a:chExt cx="3127142" cy="885825"/>
          </a:xfrm>
        </p:grpSpPr>
        <p:grpSp>
          <p:nvGrpSpPr>
            <p:cNvPr id="62" name="Group 143"/>
            <p:cNvGrpSpPr>
              <a:grpSpLocks/>
            </p:cNvGrpSpPr>
            <p:nvPr/>
          </p:nvGrpSpPr>
          <p:grpSpPr bwMode="auto">
            <a:xfrm>
              <a:off x="1371600" y="5347420"/>
              <a:ext cx="3127142" cy="885825"/>
              <a:chOff x="1873250" y="1966913"/>
              <a:chExt cx="1392238" cy="885825"/>
            </a:xfrm>
          </p:grpSpPr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1893888" y="2260601"/>
                <a:ext cx="446088" cy="419100"/>
              </a:xfrm>
              <a:custGeom>
                <a:avLst/>
                <a:gdLst>
                  <a:gd name="T0" fmla="*/ 0 w 158"/>
                  <a:gd name="T1" fmla="*/ 2147483647 h 148"/>
                  <a:gd name="T2" fmla="*/ 2147483647 w 158"/>
                  <a:gd name="T3" fmla="*/ 0 h 148"/>
                  <a:gd name="T4" fmla="*/ 2147483647 w 158"/>
                  <a:gd name="T5" fmla="*/ 0 h 148"/>
                  <a:gd name="T6" fmla="*/ 2147483647 w 158"/>
                  <a:gd name="T7" fmla="*/ 0 h 148"/>
                  <a:gd name="T8" fmla="*/ 2147483647 w 158"/>
                  <a:gd name="T9" fmla="*/ 2147483647 h 148"/>
                  <a:gd name="T10" fmla="*/ 2147483647 w 158"/>
                  <a:gd name="T11" fmla="*/ 2147483647 h 148"/>
                  <a:gd name="T12" fmla="*/ 2147483647 w 158"/>
                  <a:gd name="T13" fmla="*/ 2147483647 h 148"/>
                  <a:gd name="T14" fmla="*/ 2147483647 w 158"/>
                  <a:gd name="T15" fmla="*/ 2147483647 h 148"/>
                  <a:gd name="T16" fmla="*/ 2147483647 w 158"/>
                  <a:gd name="T17" fmla="*/ 2147483647 h 148"/>
                  <a:gd name="T18" fmla="*/ 2147483647 w 158"/>
                  <a:gd name="T19" fmla="*/ 2147483647 h 148"/>
                  <a:gd name="T20" fmla="*/ 0 w 158"/>
                  <a:gd name="T21" fmla="*/ 2147483647 h 148"/>
                  <a:gd name="T22" fmla="*/ 0 w 158"/>
                  <a:gd name="T23" fmla="*/ 2147483647 h 1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8"/>
                  <a:gd name="T37" fmla="*/ 0 h 148"/>
                  <a:gd name="T38" fmla="*/ 158 w 158"/>
                  <a:gd name="T39" fmla="*/ 148 h 1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8" h="148">
                    <a:moveTo>
                      <a:pt x="0" y="74"/>
                    </a:moveTo>
                    <a:cubicBezTo>
                      <a:pt x="0" y="33"/>
                      <a:pt x="36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123" y="0"/>
                      <a:pt x="158" y="33"/>
                      <a:pt x="158" y="7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115"/>
                      <a:pt x="123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36" y="148"/>
                      <a:pt x="0" y="115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8"/>
              <p:cNvSpPr>
                <a:spLocks noEditPoints="1"/>
              </p:cNvSpPr>
              <p:nvPr/>
            </p:nvSpPr>
            <p:spPr bwMode="auto">
              <a:xfrm>
                <a:off x="1873250" y="2241551"/>
                <a:ext cx="487363" cy="458788"/>
              </a:xfrm>
              <a:custGeom>
                <a:avLst/>
                <a:gdLst>
                  <a:gd name="T0" fmla="*/ 2147483647 w 172"/>
                  <a:gd name="T1" fmla="*/ 2147483647 h 162"/>
                  <a:gd name="T2" fmla="*/ 2147483647 w 172"/>
                  <a:gd name="T3" fmla="*/ 2147483647 h 162"/>
                  <a:gd name="T4" fmla="*/ 2147483647 w 172"/>
                  <a:gd name="T5" fmla="*/ 2147483647 h 162"/>
                  <a:gd name="T6" fmla="*/ 2147483647 w 172"/>
                  <a:gd name="T7" fmla="*/ 2147483647 h 162"/>
                  <a:gd name="T8" fmla="*/ 2147483647 w 172"/>
                  <a:gd name="T9" fmla="*/ 2147483647 h 162"/>
                  <a:gd name="T10" fmla="*/ 2147483647 w 172"/>
                  <a:gd name="T11" fmla="*/ 0 h 162"/>
                  <a:gd name="T12" fmla="*/ 2147483647 w 172"/>
                  <a:gd name="T13" fmla="*/ 2147483647 h 162"/>
                  <a:gd name="T14" fmla="*/ 2147483647 w 172"/>
                  <a:gd name="T15" fmla="*/ 2147483647 h 162"/>
                  <a:gd name="T16" fmla="*/ 2147483647 w 172"/>
                  <a:gd name="T17" fmla="*/ 2147483647 h 162"/>
                  <a:gd name="T18" fmla="*/ 2147483647 w 172"/>
                  <a:gd name="T19" fmla="*/ 2147483647 h 162"/>
                  <a:gd name="T20" fmla="*/ 2147483647 w 172"/>
                  <a:gd name="T21" fmla="*/ 2147483647 h 162"/>
                  <a:gd name="T22" fmla="*/ 2147483647 w 172"/>
                  <a:gd name="T23" fmla="*/ 2147483647 h 162"/>
                  <a:gd name="T24" fmla="*/ 2147483647 w 172"/>
                  <a:gd name="T25" fmla="*/ 2147483647 h 162"/>
                  <a:gd name="T26" fmla="*/ 2147483647 w 172"/>
                  <a:gd name="T27" fmla="*/ 2147483647 h 162"/>
                  <a:gd name="T28" fmla="*/ 2147483647 w 172"/>
                  <a:gd name="T29" fmla="*/ 2147483647 h 162"/>
                  <a:gd name="T30" fmla="*/ 2147483647 w 172"/>
                  <a:gd name="T31" fmla="*/ 2147483647 h 162"/>
                  <a:gd name="T32" fmla="*/ 2147483647 w 172"/>
                  <a:gd name="T33" fmla="*/ 2147483647 h 162"/>
                  <a:gd name="T34" fmla="*/ 2147483647 w 172"/>
                  <a:gd name="T35" fmla="*/ 2147483647 h 162"/>
                  <a:gd name="T36" fmla="*/ 2147483647 w 172"/>
                  <a:gd name="T37" fmla="*/ 2147483647 h 162"/>
                  <a:gd name="T38" fmla="*/ 2147483647 w 172"/>
                  <a:gd name="T39" fmla="*/ 2147483647 h 162"/>
                  <a:gd name="T40" fmla="*/ 2147483647 w 172"/>
                  <a:gd name="T41" fmla="*/ 2147483647 h 162"/>
                  <a:gd name="T42" fmla="*/ 2147483647 w 172"/>
                  <a:gd name="T43" fmla="*/ 2147483647 h 162"/>
                  <a:gd name="T44" fmla="*/ 2147483647 w 172"/>
                  <a:gd name="T45" fmla="*/ 2147483647 h 162"/>
                  <a:gd name="T46" fmla="*/ 2147483647 w 172"/>
                  <a:gd name="T47" fmla="*/ 2147483647 h 162"/>
                  <a:gd name="T48" fmla="*/ 2147483647 w 172"/>
                  <a:gd name="T49" fmla="*/ 2147483647 h 162"/>
                  <a:gd name="T50" fmla="*/ 2147483647 w 172"/>
                  <a:gd name="T51" fmla="*/ 2147483647 h 162"/>
                  <a:gd name="T52" fmla="*/ 2147483647 w 172"/>
                  <a:gd name="T53" fmla="*/ 2147483647 h 162"/>
                  <a:gd name="T54" fmla="*/ 2147483647 w 172"/>
                  <a:gd name="T55" fmla="*/ 2147483647 h 162"/>
                  <a:gd name="T56" fmla="*/ 2147483647 w 172"/>
                  <a:gd name="T57" fmla="*/ 2147483647 h 162"/>
                  <a:gd name="T58" fmla="*/ 2147483647 w 172"/>
                  <a:gd name="T59" fmla="*/ 2147483647 h 162"/>
                  <a:gd name="T60" fmla="*/ 2147483647 w 172"/>
                  <a:gd name="T61" fmla="*/ 2147483647 h 162"/>
                  <a:gd name="T62" fmla="*/ 2147483647 w 172"/>
                  <a:gd name="T63" fmla="*/ 2147483647 h 162"/>
                  <a:gd name="T64" fmla="*/ 2147483647 w 172"/>
                  <a:gd name="T65" fmla="*/ 2147483647 h 162"/>
                  <a:gd name="T66" fmla="*/ 2147483647 w 172"/>
                  <a:gd name="T67" fmla="*/ 2147483647 h 162"/>
                  <a:gd name="T68" fmla="*/ 2147483647 w 172"/>
                  <a:gd name="T69" fmla="*/ 2147483647 h 162"/>
                  <a:gd name="T70" fmla="*/ 2147483647 w 172"/>
                  <a:gd name="T71" fmla="*/ 2147483647 h 162"/>
                  <a:gd name="T72" fmla="*/ 2147483647 w 172"/>
                  <a:gd name="T73" fmla="*/ 2147483647 h 162"/>
                  <a:gd name="T74" fmla="*/ 2147483647 w 172"/>
                  <a:gd name="T75" fmla="*/ 2147483647 h 162"/>
                  <a:gd name="T76" fmla="*/ 2147483647 w 172"/>
                  <a:gd name="T77" fmla="*/ 2147483647 h 162"/>
                  <a:gd name="T78" fmla="*/ 2147483647 w 172"/>
                  <a:gd name="T79" fmla="*/ 2147483647 h 162"/>
                  <a:gd name="T80" fmla="*/ 2147483647 w 172"/>
                  <a:gd name="T81" fmla="*/ 2147483647 h 162"/>
                  <a:gd name="T82" fmla="*/ 2147483647 w 172"/>
                  <a:gd name="T83" fmla="*/ 2147483647 h 162"/>
                  <a:gd name="T84" fmla="*/ 2147483647 w 172"/>
                  <a:gd name="T85" fmla="*/ 2147483647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"/>
                  <a:gd name="T130" fmla="*/ 0 h 162"/>
                  <a:gd name="T131" fmla="*/ 172 w 172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" h="162">
                    <a:moveTo>
                      <a:pt x="1" y="82"/>
                    </a:moveTo>
                    <a:cubicBezTo>
                      <a:pt x="0" y="81"/>
                      <a:pt x="0" y="81"/>
                      <a:pt x="1" y="80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5"/>
                      <a:pt x="2" y="64"/>
                      <a:pt x="2" y="64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8" y="49"/>
                      <a:pt x="8" y="4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6" y="35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4"/>
                      <a:pt x="26" y="24"/>
                      <a:pt x="26" y="23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9" y="14"/>
                      <a:pt x="39" y="14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6"/>
                      <a:pt x="54" y="6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2"/>
                      <a:pt x="69" y="2"/>
                      <a:pt x="70" y="2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0"/>
                      <a:pt x="86" y="0"/>
                      <a:pt x="87" y="0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3" y="2"/>
                      <a:pt x="104" y="2"/>
                      <a:pt x="104" y="2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119" y="6"/>
                      <a:pt x="120" y="7"/>
                      <a:pt x="120" y="7"/>
                    </a:cubicBezTo>
                    <a:cubicBezTo>
                      <a:pt x="134" y="14"/>
                      <a:pt x="134" y="14"/>
                      <a:pt x="134" y="14"/>
                    </a:cubicBezTo>
                    <a:cubicBezTo>
                      <a:pt x="134" y="14"/>
                      <a:pt x="134" y="14"/>
                      <a:pt x="135" y="14"/>
                    </a:cubicBezTo>
                    <a:cubicBezTo>
                      <a:pt x="146" y="23"/>
                      <a:pt x="146" y="23"/>
                      <a:pt x="146" y="23"/>
                    </a:cubicBezTo>
                    <a:cubicBezTo>
                      <a:pt x="147" y="24"/>
                      <a:pt x="147" y="24"/>
                      <a:pt x="147" y="24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7" y="36"/>
                      <a:pt x="158" y="36"/>
                      <a:pt x="158" y="36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5" y="49"/>
                      <a:pt x="166" y="50"/>
                      <a:pt x="166" y="50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0" y="65"/>
                      <a:pt x="170" y="65"/>
                      <a:pt x="170" y="65"/>
                    </a:cubicBezTo>
                    <a:cubicBezTo>
                      <a:pt x="172" y="80"/>
                      <a:pt x="172" y="80"/>
                      <a:pt x="172" y="80"/>
                    </a:cubicBezTo>
                    <a:cubicBezTo>
                      <a:pt x="172" y="81"/>
                      <a:pt x="172" y="81"/>
                      <a:pt x="172" y="82"/>
                    </a:cubicBezTo>
                    <a:cubicBezTo>
                      <a:pt x="170" y="97"/>
                      <a:pt x="170" y="97"/>
                      <a:pt x="170" y="97"/>
                    </a:cubicBezTo>
                    <a:cubicBezTo>
                      <a:pt x="170" y="97"/>
                      <a:pt x="170" y="98"/>
                      <a:pt x="170" y="98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6" y="112"/>
                      <a:pt x="165" y="113"/>
                      <a:pt x="165" y="113"/>
                    </a:cubicBezTo>
                    <a:cubicBezTo>
                      <a:pt x="158" y="126"/>
                      <a:pt x="158" y="126"/>
                      <a:pt x="158" y="126"/>
                    </a:cubicBezTo>
                    <a:cubicBezTo>
                      <a:pt x="158" y="126"/>
                      <a:pt x="157" y="127"/>
                      <a:pt x="157" y="127"/>
                    </a:cubicBezTo>
                    <a:cubicBezTo>
                      <a:pt x="147" y="138"/>
                      <a:pt x="147" y="138"/>
                      <a:pt x="147" y="138"/>
                    </a:cubicBezTo>
                    <a:cubicBezTo>
                      <a:pt x="147" y="138"/>
                      <a:pt x="147" y="139"/>
                      <a:pt x="146" y="139"/>
                    </a:cubicBezTo>
                    <a:cubicBezTo>
                      <a:pt x="135" y="148"/>
                      <a:pt x="135" y="148"/>
                      <a:pt x="135" y="148"/>
                    </a:cubicBezTo>
                    <a:cubicBezTo>
                      <a:pt x="134" y="148"/>
                      <a:pt x="134" y="148"/>
                      <a:pt x="134" y="149"/>
                    </a:cubicBezTo>
                    <a:cubicBezTo>
                      <a:pt x="120" y="155"/>
                      <a:pt x="120" y="155"/>
                      <a:pt x="120" y="155"/>
                    </a:cubicBezTo>
                    <a:cubicBezTo>
                      <a:pt x="120" y="155"/>
                      <a:pt x="119" y="156"/>
                      <a:pt x="119" y="156"/>
                    </a:cubicBezTo>
                    <a:cubicBezTo>
                      <a:pt x="104" y="160"/>
                      <a:pt x="104" y="160"/>
                      <a:pt x="104" y="160"/>
                    </a:cubicBezTo>
                    <a:cubicBezTo>
                      <a:pt x="104" y="160"/>
                      <a:pt x="103" y="160"/>
                      <a:pt x="103" y="160"/>
                    </a:cubicBezTo>
                    <a:cubicBezTo>
                      <a:pt x="87" y="162"/>
                      <a:pt x="87" y="162"/>
                      <a:pt x="87" y="162"/>
                    </a:cubicBezTo>
                    <a:cubicBezTo>
                      <a:pt x="86" y="162"/>
                      <a:pt x="86" y="162"/>
                      <a:pt x="86" y="162"/>
                    </a:cubicBezTo>
                    <a:cubicBezTo>
                      <a:pt x="70" y="160"/>
                      <a:pt x="70" y="160"/>
                      <a:pt x="70" y="160"/>
                    </a:cubicBezTo>
                    <a:cubicBezTo>
                      <a:pt x="69" y="160"/>
                      <a:pt x="69" y="160"/>
                      <a:pt x="68" y="160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3" y="156"/>
                      <a:pt x="53" y="155"/>
                      <a:pt x="53" y="155"/>
                    </a:cubicBezTo>
                    <a:cubicBezTo>
                      <a:pt x="39" y="149"/>
                      <a:pt x="39" y="149"/>
                      <a:pt x="39" y="149"/>
                    </a:cubicBezTo>
                    <a:cubicBezTo>
                      <a:pt x="39" y="148"/>
                      <a:pt x="38" y="148"/>
                      <a:pt x="38" y="148"/>
                    </a:cubicBezTo>
                    <a:cubicBezTo>
                      <a:pt x="26" y="139"/>
                      <a:pt x="26" y="139"/>
                      <a:pt x="26" y="139"/>
                    </a:cubicBezTo>
                    <a:cubicBezTo>
                      <a:pt x="26" y="139"/>
                      <a:pt x="26" y="138"/>
                      <a:pt x="25" y="138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15" y="127"/>
                      <a:pt x="15" y="126"/>
                      <a:pt x="15" y="126"/>
                    </a:cubicBezTo>
                    <a:cubicBezTo>
                      <a:pt x="8" y="113"/>
                      <a:pt x="8" y="113"/>
                      <a:pt x="8" y="113"/>
                    </a:cubicBezTo>
                    <a:cubicBezTo>
                      <a:pt x="8" y="113"/>
                      <a:pt x="7" y="113"/>
                      <a:pt x="7" y="112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7"/>
                      <a:pt x="2" y="97"/>
                    </a:cubicBezTo>
                    <a:lnTo>
                      <a:pt x="1" y="82"/>
                    </a:lnTo>
                    <a:close/>
                    <a:moveTo>
                      <a:pt x="16" y="95"/>
                    </a:moveTo>
                    <a:cubicBezTo>
                      <a:pt x="15" y="94"/>
                      <a:pt x="15" y="94"/>
                      <a:pt x="15" y="94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19" y="107"/>
                      <a:pt x="19" y="107"/>
                      <a:pt x="19" y="107"/>
                    </a:cubicBezTo>
                    <a:cubicBezTo>
                      <a:pt x="26" y="119"/>
                      <a:pt x="26" y="119"/>
                      <a:pt x="26" y="119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46" y="137"/>
                      <a:pt x="46" y="137"/>
                      <a:pt x="46" y="137"/>
                    </a:cubicBezTo>
                    <a:cubicBezTo>
                      <a:pt x="45" y="137"/>
                      <a:pt x="45" y="137"/>
                      <a:pt x="45" y="137"/>
                    </a:cubicBezTo>
                    <a:cubicBezTo>
                      <a:pt x="59" y="143"/>
                      <a:pt x="59" y="143"/>
                      <a:pt x="59" y="143"/>
                    </a:cubicBezTo>
                    <a:cubicBezTo>
                      <a:pt x="58" y="143"/>
                      <a:pt x="58" y="143"/>
                      <a:pt x="58" y="143"/>
                    </a:cubicBezTo>
                    <a:cubicBezTo>
                      <a:pt x="72" y="147"/>
                      <a:pt x="72" y="147"/>
                      <a:pt x="72" y="147"/>
                    </a:cubicBezTo>
                    <a:cubicBezTo>
                      <a:pt x="71" y="147"/>
                      <a:pt x="71" y="147"/>
                      <a:pt x="71" y="147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6" y="149"/>
                      <a:pt x="86" y="149"/>
                      <a:pt x="86" y="149"/>
                    </a:cubicBezTo>
                    <a:cubicBezTo>
                      <a:pt x="102" y="147"/>
                      <a:pt x="102" y="147"/>
                      <a:pt x="102" y="147"/>
                    </a:cubicBezTo>
                    <a:cubicBezTo>
                      <a:pt x="100" y="147"/>
                      <a:pt x="100" y="147"/>
                      <a:pt x="100" y="147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114" y="143"/>
                      <a:pt x="114" y="143"/>
                      <a:pt x="114" y="143"/>
                    </a:cubicBezTo>
                    <a:cubicBezTo>
                      <a:pt x="127" y="137"/>
                      <a:pt x="127" y="137"/>
                      <a:pt x="127" y="137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7" y="129"/>
                      <a:pt x="137" y="129"/>
                      <a:pt x="137" y="129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6" y="119"/>
                      <a:pt x="146" y="119"/>
                      <a:pt x="146" y="119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7" y="94"/>
                      <a:pt x="157" y="94"/>
                      <a:pt x="157" y="94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4" y="56"/>
                      <a:pt x="154" y="56"/>
                      <a:pt x="154" y="56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7" y="44"/>
                      <a:pt x="147" y="44"/>
                      <a:pt x="147" y="44"/>
                    </a:cubicBezTo>
                    <a:cubicBezTo>
                      <a:pt x="137" y="33"/>
                      <a:pt x="137" y="33"/>
                      <a:pt x="137" y="33"/>
                    </a:cubicBezTo>
                    <a:cubicBezTo>
                      <a:pt x="138" y="34"/>
                      <a:pt x="138" y="34"/>
                      <a:pt x="138" y="34"/>
                    </a:cubicBezTo>
                    <a:cubicBezTo>
                      <a:pt x="126" y="25"/>
                      <a:pt x="126" y="25"/>
                      <a:pt x="126" y="25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14" y="19"/>
                      <a:pt x="114" y="19"/>
                      <a:pt x="114" y="19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0"/>
                      <a:pt x="14" y="80"/>
                      <a:pt x="14" y="80"/>
                    </a:cubicBez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2179638" y="1984376"/>
                <a:ext cx="676275" cy="419100"/>
              </a:xfrm>
              <a:custGeom>
                <a:avLst/>
                <a:gdLst>
                  <a:gd name="T0" fmla="*/ 0 w 239"/>
                  <a:gd name="T1" fmla="*/ 2147483647 h 148"/>
                  <a:gd name="T2" fmla="*/ 2147483647 w 239"/>
                  <a:gd name="T3" fmla="*/ 0 h 148"/>
                  <a:gd name="T4" fmla="*/ 2147483647 w 239"/>
                  <a:gd name="T5" fmla="*/ 0 h 148"/>
                  <a:gd name="T6" fmla="*/ 2147483647 w 239"/>
                  <a:gd name="T7" fmla="*/ 2147483647 h 148"/>
                  <a:gd name="T8" fmla="*/ 2147483647 w 239"/>
                  <a:gd name="T9" fmla="*/ 2147483647 h 148"/>
                  <a:gd name="T10" fmla="*/ 2147483647 w 239"/>
                  <a:gd name="T11" fmla="*/ 2147483647 h 148"/>
                  <a:gd name="T12" fmla="*/ 2147483647 w 239"/>
                  <a:gd name="T13" fmla="*/ 2147483647 h 148"/>
                  <a:gd name="T14" fmla="*/ 2147483647 w 239"/>
                  <a:gd name="T15" fmla="*/ 2147483647 h 148"/>
                  <a:gd name="T16" fmla="*/ 2147483647 w 239"/>
                  <a:gd name="T17" fmla="*/ 2147483647 h 148"/>
                  <a:gd name="T18" fmla="*/ 0 w 239"/>
                  <a:gd name="T19" fmla="*/ 2147483647 h 148"/>
                  <a:gd name="T20" fmla="*/ 0 w 239"/>
                  <a:gd name="T21" fmla="*/ 2147483647 h 1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9"/>
                  <a:gd name="T34" fmla="*/ 0 h 148"/>
                  <a:gd name="T35" fmla="*/ 239 w 239"/>
                  <a:gd name="T36" fmla="*/ 148 h 1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9" h="148">
                    <a:moveTo>
                      <a:pt x="0" y="74"/>
                    </a:moveTo>
                    <a:cubicBezTo>
                      <a:pt x="0" y="34"/>
                      <a:pt x="54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86" y="0"/>
                      <a:pt x="239" y="34"/>
                      <a:pt x="239" y="74"/>
                    </a:cubicBezTo>
                    <a:cubicBezTo>
                      <a:pt x="239" y="74"/>
                      <a:pt x="239" y="74"/>
                      <a:pt x="239" y="74"/>
                    </a:cubicBezTo>
                    <a:cubicBezTo>
                      <a:pt x="239" y="74"/>
                      <a:pt x="239" y="74"/>
                      <a:pt x="239" y="74"/>
                    </a:cubicBezTo>
                    <a:cubicBezTo>
                      <a:pt x="239" y="115"/>
                      <a:pt x="186" y="148"/>
                      <a:pt x="120" y="148"/>
                    </a:cubicBezTo>
                    <a:cubicBezTo>
                      <a:pt x="120" y="148"/>
                      <a:pt x="120" y="148"/>
                      <a:pt x="120" y="148"/>
                    </a:cubicBezTo>
                    <a:cubicBezTo>
                      <a:pt x="120" y="148"/>
                      <a:pt x="120" y="148"/>
                      <a:pt x="120" y="148"/>
                    </a:cubicBezTo>
                    <a:cubicBezTo>
                      <a:pt x="54" y="148"/>
                      <a:pt x="0" y="115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0"/>
              <p:cNvSpPr>
                <a:spLocks noEditPoints="1"/>
              </p:cNvSpPr>
              <p:nvPr/>
            </p:nvSpPr>
            <p:spPr bwMode="auto">
              <a:xfrm>
                <a:off x="2159000" y="1966913"/>
                <a:ext cx="715963" cy="455613"/>
              </a:xfrm>
              <a:custGeom>
                <a:avLst/>
                <a:gdLst>
                  <a:gd name="T0" fmla="*/ 2147483647 w 253"/>
                  <a:gd name="T1" fmla="*/ 2147483647 h 161"/>
                  <a:gd name="T2" fmla="*/ 2147483647 w 253"/>
                  <a:gd name="T3" fmla="*/ 2147483647 h 161"/>
                  <a:gd name="T4" fmla="*/ 2147483647 w 253"/>
                  <a:gd name="T5" fmla="*/ 2147483647 h 161"/>
                  <a:gd name="T6" fmla="*/ 2147483647 w 253"/>
                  <a:gd name="T7" fmla="*/ 2147483647 h 161"/>
                  <a:gd name="T8" fmla="*/ 2147483647 w 253"/>
                  <a:gd name="T9" fmla="*/ 2147483647 h 161"/>
                  <a:gd name="T10" fmla="*/ 2147483647 w 253"/>
                  <a:gd name="T11" fmla="*/ 2147483647 h 161"/>
                  <a:gd name="T12" fmla="*/ 2147483647 w 253"/>
                  <a:gd name="T13" fmla="*/ 2147483647 h 161"/>
                  <a:gd name="T14" fmla="*/ 2147483647 w 253"/>
                  <a:gd name="T15" fmla="*/ 2147483647 h 161"/>
                  <a:gd name="T16" fmla="*/ 2147483647 w 253"/>
                  <a:gd name="T17" fmla="*/ 2147483647 h 161"/>
                  <a:gd name="T18" fmla="*/ 2147483647 w 253"/>
                  <a:gd name="T19" fmla="*/ 2147483647 h 161"/>
                  <a:gd name="T20" fmla="*/ 2147483647 w 253"/>
                  <a:gd name="T21" fmla="*/ 2147483647 h 161"/>
                  <a:gd name="T22" fmla="*/ 2147483647 w 253"/>
                  <a:gd name="T23" fmla="*/ 2147483647 h 161"/>
                  <a:gd name="T24" fmla="*/ 2147483647 w 253"/>
                  <a:gd name="T25" fmla="*/ 2147483647 h 161"/>
                  <a:gd name="T26" fmla="*/ 2147483647 w 253"/>
                  <a:gd name="T27" fmla="*/ 2147483647 h 161"/>
                  <a:gd name="T28" fmla="*/ 2147483647 w 253"/>
                  <a:gd name="T29" fmla="*/ 2147483647 h 161"/>
                  <a:gd name="T30" fmla="*/ 2147483647 w 253"/>
                  <a:gd name="T31" fmla="*/ 2147483647 h 161"/>
                  <a:gd name="T32" fmla="*/ 2147483647 w 253"/>
                  <a:gd name="T33" fmla="*/ 2147483647 h 161"/>
                  <a:gd name="T34" fmla="*/ 2147483647 w 253"/>
                  <a:gd name="T35" fmla="*/ 2147483647 h 161"/>
                  <a:gd name="T36" fmla="*/ 2147483647 w 253"/>
                  <a:gd name="T37" fmla="*/ 2147483647 h 161"/>
                  <a:gd name="T38" fmla="*/ 2147483647 w 253"/>
                  <a:gd name="T39" fmla="*/ 2147483647 h 161"/>
                  <a:gd name="T40" fmla="*/ 2147483647 w 253"/>
                  <a:gd name="T41" fmla="*/ 2147483647 h 161"/>
                  <a:gd name="T42" fmla="*/ 2147483647 w 253"/>
                  <a:gd name="T43" fmla="*/ 2147483647 h 161"/>
                  <a:gd name="T44" fmla="*/ 2147483647 w 253"/>
                  <a:gd name="T45" fmla="*/ 2147483647 h 161"/>
                  <a:gd name="T46" fmla="*/ 2147483647 w 253"/>
                  <a:gd name="T47" fmla="*/ 2147483647 h 161"/>
                  <a:gd name="T48" fmla="*/ 2147483647 w 253"/>
                  <a:gd name="T49" fmla="*/ 2147483647 h 161"/>
                  <a:gd name="T50" fmla="*/ 2147483647 w 253"/>
                  <a:gd name="T51" fmla="*/ 2147483647 h 161"/>
                  <a:gd name="T52" fmla="*/ 2147483647 w 253"/>
                  <a:gd name="T53" fmla="*/ 2147483647 h 161"/>
                  <a:gd name="T54" fmla="*/ 2147483647 w 253"/>
                  <a:gd name="T55" fmla="*/ 2147483647 h 161"/>
                  <a:gd name="T56" fmla="*/ 2147483647 w 253"/>
                  <a:gd name="T57" fmla="*/ 2147483647 h 161"/>
                  <a:gd name="T58" fmla="*/ 2147483647 w 253"/>
                  <a:gd name="T59" fmla="*/ 2147483647 h 161"/>
                  <a:gd name="T60" fmla="*/ 2147483647 w 253"/>
                  <a:gd name="T61" fmla="*/ 2147483647 h 161"/>
                  <a:gd name="T62" fmla="*/ 2147483647 w 253"/>
                  <a:gd name="T63" fmla="*/ 2147483647 h 161"/>
                  <a:gd name="T64" fmla="*/ 2147483647 w 253"/>
                  <a:gd name="T65" fmla="*/ 2147483647 h 161"/>
                  <a:gd name="T66" fmla="*/ 2147483647 w 253"/>
                  <a:gd name="T67" fmla="*/ 2147483647 h 161"/>
                  <a:gd name="T68" fmla="*/ 2147483647 w 253"/>
                  <a:gd name="T69" fmla="*/ 2147483647 h 161"/>
                  <a:gd name="T70" fmla="*/ 2147483647 w 253"/>
                  <a:gd name="T71" fmla="*/ 2147483647 h 161"/>
                  <a:gd name="T72" fmla="*/ 2147483647 w 253"/>
                  <a:gd name="T73" fmla="*/ 2147483647 h 161"/>
                  <a:gd name="T74" fmla="*/ 2147483647 w 253"/>
                  <a:gd name="T75" fmla="*/ 2147483647 h 161"/>
                  <a:gd name="T76" fmla="*/ 2147483647 w 253"/>
                  <a:gd name="T77" fmla="*/ 2147483647 h 161"/>
                  <a:gd name="T78" fmla="*/ 2147483647 w 253"/>
                  <a:gd name="T79" fmla="*/ 2147483647 h 161"/>
                  <a:gd name="T80" fmla="*/ 2147483647 w 253"/>
                  <a:gd name="T81" fmla="*/ 2147483647 h 161"/>
                  <a:gd name="T82" fmla="*/ 2147483647 w 253"/>
                  <a:gd name="T83" fmla="*/ 2147483647 h 161"/>
                  <a:gd name="T84" fmla="*/ 2147483647 w 253"/>
                  <a:gd name="T85" fmla="*/ 2147483647 h 161"/>
                  <a:gd name="T86" fmla="*/ 2147483647 w 253"/>
                  <a:gd name="T87" fmla="*/ 2147483647 h 161"/>
                  <a:gd name="T88" fmla="*/ 2147483647 w 253"/>
                  <a:gd name="T89" fmla="*/ 2147483647 h 161"/>
                  <a:gd name="T90" fmla="*/ 2147483647 w 253"/>
                  <a:gd name="T91" fmla="*/ 2147483647 h 161"/>
                  <a:gd name="T92" fmla="*/ 2147483647 w 253"/>
                  <a:gd name="T93" fmla="*/ 2147483647 h 161"/>
                  <a:gd name="T94" fmla="*/ 2147483647 w 253"/>
                  <a:gd name="T95" fmla="*/ 2147483647 h 161"/>
                  <a:gd name="T96" fmla="*/ 2147483647 w 253"/>
                  <a:gd name="T97" fmla="*/ 2147483647 h 161"/>
                  <a:gd name="T98" fmla="*/ 2147483647 w 253"/>
                  <a:gd name="T99" fmla="*/ 2147483647 h 161"/>
                  <a:gd name="T100" fmla="*/ 2147483647 w 253"/>
                  <a:gd name="T101" fmla="*/ 2147483647 h 161"/>
                  <a:gd name="T102" fmla="*/ 2147483647 w 253"/>
                  <a:gd name="T103" fmla="*/ 2147483647 h 161"/>
                  <a:gd name="T104" fmla="*/ 2147483647 w 253"/>
                  <a:gd name="T105" fmla="*/ 2147483647 h 161"/>
                  <a:gd name="T106" fmla="*/ 2147483647 w 253"/>
                  <a:gd name="T107" fmla="*/ 2147483647 h 161"/>
                  <a:gd name="T108" fmla="*/ 2147483647 w 253"/>
                  <a:gd name="T109" fmla="*/ 2147483647 h 1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53"/>
                  <a:gd name="T166" fmla="*/ 0 h 161"/>
                  <a:gd name="T167" fmla="*/ 253 w 253"/>
                  <a:gd name="T168" fmla="*/ 161 h 16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53" h="161">
                    <a:moveTo>
                      <a:pt x="1" y="82"/>
                    </a:moveTo>
                    <a:cubicBezTo>
                      <a:pt x="0" y="81"/>
                      <a:pt x="0" y="80"/>
                      <a:pt x="1" y="79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3"/>
                      <a:pt x="4" y="62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8"/>
                      <a:pt x="11" y="48"/>
                      <a:pt x="11" y="47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8" y="13"/>
                      <a:pt x="58" y="13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101" y="1"/>
                      <a:pt x="101" y="1"/>
                      <a:pt x="101" y="1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51" y="1"/>
                      <a:pt x="151" y="1"/>
                      <a:pt x="151" y="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96" y="13"/>
                      <a:pt x="196" y="13"/>
                      <a:pt x="196" y="13"/>
                    </a:cubicBezTo>
                    <a:cubicBezTo>
                      <a:pt x="196" y="13"/>
                      <a:pt x="196" y="13"/>
                      <a:pt x="197" y="13"/>
                    </a:cubicBezTo>
                    <a:cubicBezTo>
                      <a:pt x="214" y="22"/>
                      <a:pt x="214" y="22"/>
                      <a:pt x="214" y="22"/>
                    </a:cubicBezTo>
                    <a:cubicBezTo>
                      <a:pt x="215" y="22"/>
                      <a:pt x="215" y="22"/>
                      <a:pt x="215" y="23"/>
                    </a:cubicBezTo>
                    <a:cubicBezTo>
                      <a:pt x="230" y="34"/>
                      <a:pt x="230" y="34"/>
                      <a:pt x="230" y="34"/>
                    </a:cubicBezTo>
                    <a:cubicBezTo>
                      <a:pt x="230" y="34"/>
                      <a:pt x="231" y="34"/>
                      <a:pt x="231" y="35"/>
                    </a:cubicBezTo>
                    <a:cubicBezTo>
                      <a:pt x="242" y="47"/>
                      <a:pt x="242" y="47"/>
                      <a:pt x="242" y="47"/>
                    </a:cubicBezTo>
                    <a:cubicBezTo>
                      <a:pt x="242" y="48"/>
                      <a:pt x="243" y="48"/>
                      <a:pt x="243" y="49"/>
                    </a:cubicBezTo>
                    <a:cubicBezTo>
                      <a:pt x="250" y="62"/>
                      <a:pt x="250" y="62"/>
                      <a:pt x="250" y="62"/>
                    </a:cubicBezTo>
                    <a:cubicBezTo>
                      <a:pt x="250" y="63"/>
                      <a:pt x="250" y="64"/>
                      <a:pt x="250" y="64"/>
                    </a:cubicBezTo>
                    <a:cubicBezTo>
                      <a:pt x="253" y="79"/>
                      <a:pt x="253" y="79"/>
                      <a:pt x="253" y="79"/>
                    </a:cubicBezTo>
                    <a:cubicBezTo>
                      <a:pt x="253" y="80"/>
                      <a:pt x="253" y="81"/>
                      <a:pt x="253" y="82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50" y="97"/>
                      <a:pt x="250" y="98"/>
                      <a:pt x="250" y="98"/>
                    </a:cubicBezTo>
                    <a:cubicBezTo>
                      <a:pt x="243" y="112"/>
                      <a:pt x="243" y="112"/>
                      <a:pt x="243" y="112"/>
                    </a:cubicBezTo>
                    <a:cubicBezTo>
                      <a:pt x="243" y="113"/>
                      <a:pt x="242" y="113"/>
                      <a:pt x="242" y="114"/>
                    </a:cubicBezTo>
                    <a:cubicBezTo>
                      <a:pt x="231" y="126"/>
                      <a:pt x="231" y="126"/>
                      <a:pt x="231" y="126"/>
                    </a:cubicBezTo>
                    <a:cubicBezTo>
                      <a:pt x="231" y="127"/>
                      <a:pt x="230" y="127"/>
                      <a:pt x="230" y="127"/>
                    </a:cubicBezTo>
                    <a:cubicBezTo>
                      <a:pt x="215" y="138"/>
                      <a:pt x="215" y="138"/>
                      <a:pt x="215" y="138"/>
                    </a:cubicBezTo>
                    <a:cubicBezTo>
                      <a:pt x="215" y="138"/>
                      <a:pt x="215" y="139"/>
                      <a:pt x="214" y="139"/>
                    </a:cubicBezTo>
                    <a:cubicBezTo>
                      <a:pt x="197" y="148"/>
                      <a:pt x="197" y="148"/>
                      <a:pt x="197" y="148"/>
                    </a:cubicBezTo>
                    <a:cubicBezTo>
                      <a:pt x="196" y="148"/>
                      <a:pt x="196" y="148"/>
                      <a:pt x="196" y="148"/>
                    </a:cubicBezTo>
                    <a:cubicBezTo>
                      <a:pt x="175" y="155"/>
                      <a:pt x="175" y="155"/>
                      <a:pt x="175" y="155"/>
                    </a:cubicBezTo>
                    <a:cubicBezTo>
                      <a:pt x="152" y="160"/>
                      <a:pt x="152" y="160"/>
                      <a:pt x="152" y="160"/>
                    </a:cubicBezTo>
                    <a:cubicBezTo>
                      <a:pt x="127" y="161"/>
                      <a:pt x="127" y="161"/>
                      <a:pt x="127" y="161"/>
                    </a:cubicBezTo>
                    <a:cubicBezTo>
                      <a:pt x="102" y="160"/>
                      <a:pt x="102" y="160"/>
                      <a:pt x="102" y="160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58" y="148"/>
                      <a:pt x="58" y="148"/>
                      <a:pt x="58" y="148"/>
                    </a:cubicBezTo>
                    <a:cubicBezTo>
                      <a:pt x="58" y="148"/>
                      <a:pt x="57" y="148"/>
                      <a:pt x="57" y="148"/>
                    </a:cubicBezTo>
                    <a:cubicBezTo>
                      <a:pt x="39" y="139"/>
                      <a:pt x="39" y="139"/>
                      <a:pt x="39" y="139"/>
                    </a:cubicBezTo>
                    <a:cubicBezTo>
                      <a:pt x="39" y="139"/>
                      <a:pt x="39" y="138"/>
                      <a:pt x="38" y="138"/>
                    </a:cubicBezTo>
                    <a:cubicBezTo>
                      <a:pt x="23" y="127"/>
                      <a:pt x="23" y="127"/>
                      <a:pt x="23" y="127"/>
                    </a:cubicBezTo>
                    <a:cubicBezTo>
                      <a:pt x="23" y="127"/>
                      <a:pt x="23" y="127"/>
                      <a:pt x="22" y="126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3"/>
                      <a:pt x="11" y="113"/>
                      <a:pt x="11" y="112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3" y="98"/>
                      <a:pt x="3" y="97"/>
                      <a:pt x="3" y="97"/>
                    </a:cubicBezTo>
                    <a:lnTo>
                      <a:pt x="1" y="82"/>
                    </a:lnTo>
                    <a:close/>
                    <a:moveTo>
                      <a:pt x="16" y="94"/>
                    </a:moveTo>
                    <a:cubicBezTo>
                      <a:pt x="16" y="92"/>
                      <a:pt x="16" y="92"/>
                      <a:pt x="16" y="92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33" y="118"/>
                      <a:pt x="33" y="118"/>
                      <a:pt x="33" y="118"/>
                    </a:cubicBezTo>
                    <a:cubicBezTo>
                      <a:pt x="32" y="117"/>
                      <a:pt x="32" y="117"/>
                      <a:pt x="32" y="117"/>
                    </a:cubicBezTo>
                    <a:cubicBezTo>
                      <a:pt x="46" y="127"/>
                      <a:pt x="46" y="127"/>
                      <a:pt x="46" y="127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2" y="135"/>
                      <a:pt x="62" y="135"/>
                      <a:pt x="62" y="135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103" y="146"/>
                      <a:pt x="103" y="146"/>
                      <a:pt x="103" y="146"/>
                    </a:cubicBezTo>
                    <a:cubicBezTo>
                      <a:pt x="126" y="148"/>
                      <a:pt x="126" y="148"/>
                      <a:pt x="126" y="148"/>
                    </a:cubicBezTo>
                    <a:cubicBezTo>
                      <a:pt x="150" y="146"/>
                      <a:pt x="150" y="146"/>
                      <a:pt x="150" y="146"/>
                    </a:cubicBezTo>
                    <a:cubicBezTo>
                      <a:pt x="171" y="142"/>
                      <a:pt x="171" y="142"/>
                      <a:pt x="171" y="142"/>
                    </a:cubicBezTo>
                    <a:cubicBezTo>
                      <a:pt x="191" y="135"/>
                      <a:pt x="191" y="135"/>
                      <a:pt x="191" y="135"/>
                    </a:cubicBezTo>
                    <a:cubicBezTo>
                      <a:pt x="191" y="136"/>
                      <a:pt x="191" y="136"/>
                      <a:pt x="191" y="136"/>
                    </a:cubicBezTo>
                    <a:cubicBezTo>
                      <a:pt x="208" y="127"/>
                      <a:pt x="208" y="127"/>
                      <a:pt x="208" y="127"/>
                    </a:cubicBezTo>
                    <a:cubicBezTo>
                      <a:pt x="207" y="127"/>
                      <a:pt x="207" y="127"/>
                      <a:pt x="207" y="127"/>
                    </a:cubicBezTo>
                    <a:cubicBezTo>
                      <a:pt x="222" y="117"/>
                      <a:pt x="222" y="117"/>
                      <a:pt x="222" y="117"/>
                    </a:cubicBezTo>
                    <a:cubicBezTo>
                      <a:pt x="221" y="118"/>
                      <a:pt x="221" y="118"/>
                      <a:pt x="221" y="118"/>
                    </a:cubicBezTo>
                    <a:cubicBezTo>
                      <a:pt x="232" y="105"/>
                      <a:pt x="232" y="105"/>
                      <a:pt x="232" y="105"/>
                    </a:cubicBezTo>
                    <a:cubicBezTo>
                      <a:pt x="231" y="106"/>
                      <a:pt x="231" y="106"/>
                      <a:pt x="231" y="106"/>
                    </a:cubicBezTo>
                    <a:cubicBezTo>
                      <a:pt x="238" y="92"/>
                      <a:pt x="238" y="92"/>
                      <a:pt x="238" y="92"/>
                    </a:cubicBezTo>
                    <a:cubicBezTo>
                      <a:pt x="237" y="94"/>
                      <a:pt x="237" y="94"/>
                      <a:pt x="237" y="94"/>
                    </a:cubicBezTo>
                    <a:cubicBezTo>
                      <a:pt x="240" y="79"/>
                      <a:pt x="240" y="79"/>
                      <a:pt x="240" y="79"/>
                    </a:cubicBezTo>
                    <a:cubicBezTo>
                      <a:pt x="240" y="82"/>
                      <a:pt x="240" y="82"/>
                      <a:pt x="240" y="82"/>
                    </a:cubicBezTo>
                    <a:cubicBezTo>
                      <a:pt x="237" y="67"/>
                      <a:pt x="237" y="67"/>
                      <a:pt x="237" y="67"/>
                    </a:cubicBezTo>
                    <a:cubicBezTo>
                      <a:pt x="238" y="69"/>
                      <a:pt x="238" y="69"/>
                      <a:pt x="238" y="69"/>
                    </a:cubicBezTo>
                    <a:cubicBezTo>
                      <a:pt x="231" y="55"/>
                      <a:pt x="231" y="55"/>
                      <a:pt x="231" y="55"/>
                    </a:cubicBezTo>
                    <a:cubicBezTo>
                      <a:pt x="232" y="56"/>
                      <a:pt x="232" y="56"/>
                      <a:pt x="232" y="56"/>
                    </a:cubicBezTo>
                    <a:cubicBezTo>
                      <a:pt x="221" y="43"/>
                      <a:pt x="221" y="43"/>
                      <a:pt x="221" y="43"/>
                    </a:cubicBezTo>
                    <a:cubicBezTo>
                      <a:pt x="222" y="44"/>
                      <a:pt x="222" y="44"/>
                      <a:pt x="222" y="44"/>
                    </a:cubicBezTo>
                    <a:cubicBezTo>
                      <a:pt x="207" y="33"/>
                      <a:pt x="207" y="33"/>
                      <a:pt x="207" y="33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191" y="25"/>
                      <a:pt x="191" y="25"/>
                      <a:pt x="191" y="25"/>
                    </a:cubicBezTo>
                    <a:cubicBezTo>
                      <a:pt x="191" y="25"/>
                      <a:pt x="191" y="25"/>
                      <a:pt x="191" y="25"/>
                    </a:cubicBezTo>
                    <a:cubicBezTo>
                      <a:pt x="172" y="19"/>
                      <a:pt x="172" y="19"/>
                      <a:pt x="172" y="19"/>
                    </a:cubicBezTo>
                    <a:cubicBezTo>
                      <a:pt x="151" y="15"/>
                      <a:pt x="151" y="15"/>
                      <a:pt x="151" y="15"/>
                    </a:cubicBezTo>
                    <a:cubicBezTo>
                      <a:pt x="127" y="13"/>
                      <a:pt x="127" y="13"/>
                      <a:pt x="127" y="13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79"/>
                      <a:pt x="14" y="79"/>
                      <a:pt x="14" y="79"/>
                    </a:cubicBezTo>
                    <a:lnTo>
                      <a:pt x="16" y="94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1"/>
              <p:cNvSpPr>
                <a:spLocks/>
              </p:cNvSpPr>
              <p:nvPr/>
            </p:nvSpPr>
            <p:spPr bwMode="auto">
              <a:xfrm>
                <a:off x="2759075" y="2116138"/>
                <a:ext cx="487363" cy="508000"/>
              </a:xfrm>
              <a:custGeom>
                <a:avLst/>
                <a:gdLst>
                  <a:gd name="T0" fmla="*/ 0 w 172"/>
                  <a:gd name="T1" fmla="*/ 2147483647 h 179"/>
                  <a:gd name="T2" fmla="*/ 2147483647 w 172"/>
                  <a:gd name="T3" fmla="*/ 0 h 179"/>
                  <a:gd name="T4" fmla="*/ 2147483647 w 172"/>
                  <a:gd name="T5" fmla="*/ 0 h 179"/>
                  <a:gd name="T6" fmla="*/ 2147483647 w 172"/>
                  <a:gd name="T7" fmla="*/ 0 h 179"/>
                  <a:gd name="T8" fmla="*/ 2147483647 w 172"/>
                  <a:gd name="T9" fmla="*/ 2147483647 h 179"/>
                  <a:gd name="T10" fmla="*/ 2147483647 w 172"/>
                  <a:gd name="T11" fmla="*/ 2147483647 h 179"/>
                  <a:gd name="T12" fmla="*/ 2147483647 w 172"/>
                  <a:gd name="T13" fmla="*/ 2147483647 h 179"/>
                  <a:gd name="T14" fmla="*/ 2147483647 w 172"/>
                  <a:gd name="T15" fmla="*/ 2147483647 h 179"/>
                  <a:gd name="T16" fmla="*/ 2147483647 w 172"/>
                  <a:gd name="T17" fmla="*/ 2147483647 h 179"/>
                  <a:gd name="T18" fmla="*/ 2147483647 w 172"/>
                  <a:gd name="T19" fmla="*/ 2147483647 h 179"/>
                  <a:gd name="T20" fmla="*/ 0 w 172"/>
                  <a:gd name="T21" fmla="*/ 2147483647 h 179"/>
                  <a:gd name="T22" fmla="*/ 0 w 172"/>
                  <a:gd name="T23" fmla="*/ 2147483647 h 1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2"/>
                  <a:gd name="T37" fmla="*/ 0 h 179"/>
                  <a:gd name="T38" fmla="*/ 172 w 172"/>
                  <a:gd name="T39" fmla="*/ 179 h 1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2" h="179">
                    <a:moveTo>
                      <a:pt x="0" y="90"/>
                    </a:moveTo>
                    <a:cubicBezTo>
                      <a:pt x="0" y="40"/>
                      <a:pt x="39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134" y="0"/>
                      <a:pt x="172" y="40"/>
                      <a:pt x="172" y="90"/>
                    </a:cubicBezTo>
                    <a:cubicBezTo>
                      <a:pt x="172" y="90"/>
                      <a:pt x="172" y="90"/>
                      <a:pt x="172" y="90"/>
                    </a:cubicBezTo>
                    <a:cubicBezTo>
                      <a:pt x="172" y="90"/>
                      <a:pt x="172" y="90"/>
                      <a:pt x="172" y="90"/>
                    </a:cubicBezTo>
                    <a:cubicBezTo>
                      <a:pt x="172" y="139"/>
                      <a:pt x="134" y="179"/>
                      <a:pt x="86" y="179"/>
                    </a:cubicBezTo>
                    <a:cubicBezTo>
                      <a:pt x="86" y="179"/>
                      <a:pt x="86" y="179"/>
                      <a:pt x="86" y="179"/>
                    </a:cubicBezTo>
                    <a:cubicBezTo>
                      <a:pt x="86" y="179"/>
                      <a:pt x="86" y="179"/>
                      <a:pt x="86" y="179"/>
                    </a:cubicBezTo>
                    <a:cubicBezTo>
                      <a:pt x="39" y="179"/>
                      <a:pt x="0" y="139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2741613" y="2100263"/>
                <a:ext cx="523875" cy="542925"/>
              </a:xfrm>
              <a:custGeom>
                <a:avLst/>
                <a:gdLst>
                  <a:gd name="T0" fmla="*/ 2147483647 w 185"/>
                  <a:gd name="T1" fmla="*/ 2147483647 h 192"/>
                  <a:gd name="T2" fmla="*/ 2147483647 w 185"/>
                  <a:gd name="T3" fmla="*/ 2147483647 h 192"/>
                  <a:gd name="T4" fmla="*/ 2147483647 w 185"/>
                  <a:gd name="T5" fmla="*/ 2147483647 h 192"/>
                  <a:gd name="T6" fmla="*/ 2147483647 w 185"/>
                  <a:gd name="T7" fmla="*/ 2147483647 h 192"/>
                  <a:gd name="T8" fmla="*/ 2147483647 w 185"/>
                  <a:gd name="T9" fmla="*/ 2147483647 h 192"/>
                  <a:gd name="T10" fmla="*/ 2147483647 w 185"/>
                  <a:gd name="T11" fmla="*/ 0 h 192"/>
                  <a:gd name="T12" fmla="*/ 2147483647 w 185"/>
                  <a:gd name="T13" fmla="*/ 2147483647 h 192"/>
                  <a:gd name="T14" fmla="*/ 2147483647 w 185"/>
                  <a:gd name="T15" fmla="*/ 2147483647 h 192"/>
                  <a:gd name="T16" fmla="*/ 2147483647 w 185"/>
                  <a:gd name="T17" fmla="*/ 2147483647 h 192"/>
                  <a:gd name="T18" fmla="*/ 2147483647 w 185"/>
                  <a:gd name="T19" fmla="*/ 2147483647 h 192"/>
                  <a:gd name="T20" fmla="*/ 2147483647 w 185"/>
                  <a:gd name="T21" fmla="*/ 2147483647 h 192"/>
                  <a:gd name="T22" fmla="*/ 2147483647 w 185"/>
                  <a:gd name="T23" fmla="*/ 2147483647 h 192"/>
                  <a:gd name="T24" fmla="*/ 2147483647 w 185"/>
                  <a:gd name="T25" fmla="*/ 2147483647 h 192"/>
                  <a:gd name="T26" fmla="*/ 2147483647 w 185"/>
                  <a:gd name="T27" fmla="*/ 2147483647 h 192"/>
                  <a:gd name="T28" fmla="*/ 2147483647 w 185"/>
                  <a:gd name="T29" fmla="*/ 2147483647 h 192"/>
                  <a:gd name="T30" fmla="*/ 2147483647 w 185"/>
                  <a:gd name="T31" fmla="*/ 2147483647 h 192"/>
                  <a:gd name="T32" fmla="*/ 2147483647 w 185"/>
                  <a:gd name="T33" fmla="*/ 2147483647 h 192"/>
                  <a:gd name="T34" fmla="*/ 2147483647 w 185"/>
                  <a:gd name="T35" fmla="*/ 2147483647 h 192"/>
                  <a:gd name="T36" fmla="*/ 2147483647 w 185"/>
                  <a:gd name="T37" fmla="*/ 2147483647 h 192"/>
                  <a:gd name="T38" fmla="*/ 2147483647 w 185"/>
                  <a:gd name="T39" fmla="*/ 2147483647 h 192"/>
                  <a:gd name="T40" fmla="*/ 2147483647 w 185"/>
                  <a:gd name="T41" fmla="*/ 2147483647 h 192"/>
                  <a:gd name="T42" fmla="*/ 2147483647 w 185"/>
                  <a:gd name="T43" fmla="*/ 2147483647 h 192"/>
                  <a:gd name="T44" fmla="*/ 2147483647 w 185"/>
                  <a:gd name="T45" fmla="*/ 2147483647 h 192"/>
                  <a:gd name="T46" fmla="*/ 2147483647 w 185"/>
                  <a:gd name="T47" fmla="*/ 2147483647 h 192"/>
                  <a:gd name="T48" fmla="*/ 2147483647 w 185"/>
                  <a:gd name="T49" fmla="*/ 2147483647 h 192"/>
                  <a:gd name="T50" fmla="*/ 2147483647 w 185"/>
                  <a:gd name="T51" fmla="*/ 2147483647 h 192"/>
                  <a:gd name="T52" fmla="*/ 2147483647 w 185"/>
                  <a:gd name="T53" fmla="*/ 2147483647 h 192"/>
                  <a:gd name="T54" fmla="*/ 2147483647 w 185"/>
                  <a:gd name="T55" fmla="*/ 2147483647 h 192"/>
                  <a:gd name="T56" fmla="*/ 2147483647 w 185"/>
                  <a:gd name="T57" fmla="*/ 2147483647 h 192"/>
                  <a:gd name="T58" fmla="*/ 2147483647 w 185"/>
                  <a:gd name="T59" fmla="*/ 2147483647 h 192"/>
                  <a:gd name="T60" fmla="*/ 2147483647 w 185"/>
                  <a:gd name="T61" fmla="*/ 2147483647 h 192"/>
                  <a:gd name="T62" fmla="*/ 2147483647 w 185"/>
                  <a:gd name="T63" fmla="*/ 2147483647 h 192"/>
                  <a:gd name="T64" fmla="*/ 2147483647 w 185"/>
                  <a:gd name="T65" fmla="*/ 2147483647 h 192"/>
                  <a:gd name="T66" fmla="*/ 2147483647 w 185"/>
                  <a:gd name="T67" fmla="*/ 2147483647 h 192"/>
                  <a:gd name="T68" fmla="*/ 2147483647 w 185"/>
                  <a:gd name="T69" fmla="*/ 2147483647 h 192"/>
                  <a:gd name="T70" fmla="*/ 2147483647 w 185"/>
                  <a:gd name="T71" fmla="*/ 2147483647 h 192"/>
                  <a:gd name="T72" fmla="*/ 2147483647 w 185"/>
                  <a:gd name="T73" fmla="*/ 2147483647 h 192"/>
                  <a:gd name="T74" fmla="*/ 2147483647 w 185"/>
                  <a:gd name="T75" fmla="*/ 2147483647 h 192"/>
                  <a:gd name="T76" fmla="*/ 2147483647 w 185"/>
                  <a:gd name="T77" fmla="*/ 2147483647 h 192"/>
                  <a:gd name="T78" fmla="*/ 2147483647 w 185"/>
                  <a:gd name="T79" fmla="*/ 2147483647 h 192"/>
                  <a:gd name="T80" fmla="*/ 2147483647 w 185"/>
                  <a:gd name="T81" fmla="*/ 2147483647 h 192"/>
                  <a:gd name="T82" fmla="*/ 2147483647 w 185"/>
                  <a:gd name="T83" fmla="*/ 2147483647 h 192"/>
                  <a:gd name="T84" fmla="*/ 2147483647 w 185"/>
                  <a:gd name="T85" fmla="*/ 2147483647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5"/>
                  <a:gd name="T130" fmla="*/ 0 h 192"/>
                  <a:gd name="T131" fmla="*/ 185 w 185"/>
                  <a:gd name="T132" fmla="*/ 192 h 19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5" h="192">
                    <a:moveTo>
                      <a:pt x="0" y="96"/>
                    </a:moveTo>
                    <a:cubicBezTo>
                      <a:pt x="0" y="96"/>
                      <a:pt x="0" y="95"/>
                      <a:pt x="0" y="95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6"/>
                      <a:pt x="2" y="76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7" y="58"/>
                      <a:pt x="7" y="58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2"/>
                      <a:pt x="16" y="42"/>
                      <a:pt x="16" y="42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7" y="28"/>
                      <a:pt x="27" y="28"/>
                      <a:pt x="27" y="2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6"/>
                      <a:pt x="41" y="16"/>
                      <a:pt x="41" y="16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7"/>
                      <a:pt x="56" y="7"/>
                      <a:pt x="57" y="7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3" y="0"/>
                      <a:pt x="93" y="0"/>
                    </a:cubicBezTo>
                    <a:cubicBezTo>
                      <a:pt x="110" y="2"/>
                      <a:pt x="110" y="2"/>
                      <a:pt x="110" y="2"/>
                    </a:cubicBezTo>
                    <a:cubicBezTo>
                      <a:pt x="111" y="2"/>
                      <a:pt x="111" y="2"/>
                      <a:pt x="112" y="2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8" y="7"/>
                      <a:pt x="129" y="7"/>
                      <a:pt x="129" y="8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4" y="16"/>
                      <a:pt x="144" y="16"/>
                      <a:pt x="145" y="17"/>
                    </a:cubicBezTo>
                    <a:cubicBezTo>
                      <a:pt x="157" y="27"/>
                      <a:pt x="157" y="27"/>
                      <a:pt x="157" y="27"/>
                    </a:cubicBezTo>
                    <a:cubicBezTo>
                      <a:pt x="158" y="28"/>
                      <a:pt x="158" y="28"/>
                      <a:pt x="159" y="29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2"/>
                      <a:pt x="169" y="43"/>
                    </a:cubicBezTo>
                    <a:cubicBezTo>
                      <a:pt x="177" y="58"/>
                      <a:pt x="177" y="58"/>
                      <a:pt x="177" y="58"/>
                    </a:cubicBezTo>
                    <a:cubicBezTo>
                      <a:pt x="178" y="58"/>
                      <a:pt x="178" y="59"/>
                      <a:pt x="178" y="59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6"/>
                      <a:pt x="183" y="77"/>
                      <a:pt x="183" y="77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85" y="95"/>
                      <a:pt x="185" y="96"/>
                      <a:pt x="185" y="96"/>
                    </a:cubicBezTo>
                    <a:cubicBezTo>
                      <a:pt x="183" y="114"/>
                      <a:pt x="183" y="114"/>
                      <a:pt x="183" y="114"/>
                    </a:cubicBezTo>
                    <a:cubicBezTo>
                      <a:pt x="183" y="115"/>
                      <a:pt x="183" y="115"/>
                      <a:pt x="183" y="116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78" y="133"/>
                      <a:pt x="178" y="133"/>
                      <a:pt x="177" y="133"/>
                    </a:cubicBezTo>
                    <a:cubicBezTo>
                      <a:pt x="169" y="149"/>
                      <a:pt x="169" y="149"/>
                      <a:pt x="169" y="149"/>
                    </a:cubicBezTo>
                    <a:cubicBezTo>
                      <a:pt x="169" y="149"/>
                      <a:pt x="169" y="149"/>
                      <a:pt x="169" y="150"/>
                    </a:cubicBezTo>
                    <a:cubicBezTo>
                      <a:pt x="159" y="163"/>
                      <a:pt x="159" y="163"/>
                      <a:pt x="159" y="163"/>
                    </a:cubicBezTo>
                    <a:cubicBezTo>
                      <a:pt x="158" y="163"/>
                      <a:pt x="158" y="164"/>
                      <a:pt x="157" y="164"/>
                    </a:cubicBezTo>
                    <a:cubicBezTo>
                      <a:pt x="145" y="175"/>
                      <a:pt x="145" y="175"/>
                      <a:pt x="145" y="175"/>
                    </a:cubicBezTo>
                    <a:cubicBezTo>
                      <a:pt x="144" y="175"/>
                      <a:pt x="144" y="175"/>
                      <a:pt x="144" y="176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29" y="184"/>
                      <a:pt x="128" y="184"/>
                      <a:pt x="128" y="184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111" y="190"/>
                      <a:pt x="111" y="190"/>
                      <a:pt x="110" y="190"/>
                    </a:cubicBezTo>
                    <a:cubicBezTo>
                      <a:pt x="93" y="192"/>
                      <a:pt x="93" y="192"/>
                      <a:pt x="93" y="192"/>
                    </a:cubicBezTo>
                    <a:cubicBezTo>
                      <a:pt x="93" y="192"/>
                      <a:pt x="92" y="192"/>
                      <a:pt x="92" y="192"/>
                    </a:cubicBezTo>
                    <a:cubicBezTo>
                      <a:pt x="74" y="190"/>
                      <a:pt x="74" y="190"/>
                      <a:pt x="74" y="190"/>
                    </a:cubicBezTo>
                    <a:cubicBezTo>
                      <a:pt x="74" y="190"/>
                      <a:pt x="74" y="190"/>
                      <a:pt x="73" y="189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56" y="184"/>
                      <a:pt x="56" y="184"/>
                      <a:pt x="56" y="184"/>
                    </a:cubicBezTo>
                    <a:cubicBezTo>
                      <a:pt x="41" y="176"/>
                      <a:pt x="41" y="176"/>
                      <a:pt x="41" y="176"/>
                    </a:cubicBezTo>
                    <a:cubicBezTo>
                      <a:pt x="41" y="175"/>
                      <a:pt x="40" y="175"/>
                      <a:pt x="40" y="175"/>
                    </a:cubicBezTo>
                    <a:cubicBezTo>
                      <a:pt x="27" y="164"/>
                      <a:pt x="27" y="164"/>
                      <a:pt x="27" y="164"/>
                    </a:cubicBezTo>
                    <a:cubicBezTo>
                      <a:pt x="27" y="164"/>
                      <a:pt x="27" y="163"/>
                      <a:pt x="26" y="163"/>
                    </a:cubicBezTo>
                    <a:cubicBezTo>
                      <a:pt x="16" y="150"/>
                      <a:pt x="16" y="150"/>
                      <a:pt x="16" y="150"/>
                    </a:cubicBezTo>
                    <a:cubicBezTo>
                      <a:pt x="16" y="149"/>
                      <a:pt x="15" y="149"/>
                      <a:pt x="15" y="149"/>
                    </a:cubicBezTo>
                    <a:cubicBezTo>
                      <a:pt x="7" y="133"/>
                      <a:pt x="7" y="133"/>
                      <a:pt x="7" y="133"/>
                    </a:cubicBezTo>
                    <a:cubicBezTo>
                      <a:pt x="7" y="133"/>
                      <a:pt x="7" y="133"/>
                      <a:pt x="7" y="132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2" y="115"/>
                      <a:pt x="2" y="115"/>
                      <a:pt x="2" y="114"/>
                    </a:cubicBezTo>
                    <a:lnTo>
                      <a:pt x="0" y="96"/>
                    </a:lnTo>
                    <a:close/>
                    <a:moveTo>
                      <a:pt x="15" y="113"/>
                    </a:moveTo>
                    <a:cubicBezTo>
                      <a:pt x="15" y="112"/>
                      <a:pt x="15" y="112"/>
                      <a:pt x="15" y="112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19" y="127"/>
                      <a:pt x="19" y="127"/>
                      <a:pt x="19" y="127"/>
                    </a:cubicBezTo>
                    <a:cubicBezTo>
                      <a:pt x="27" y="143"/>
                      <a:pt x="27" y="143"/>
                      <a:pt x="27" y="143"/>
                    </a:cubicBezTo>
                    <a:cubicBezTo>
                      <a:pt x="27" y="141"/>
                      <a:pt x="27" y="141"/>
                      <a:pt x="27" y="141"/>
                    </a:cubicBezTo>
                    <a:cubicBezTo>
                      <a:pt x="37" y="155"/>
                      <a:pt x="37" y="155"/>
                      <a:pt x="37" y="155"/>
                    </a:cubicBezTo>
                    <a:cubicBezTo>
                      <a:pt x="36" y="154"/>
                      <a:pt x="36" y="154"/>
                      <a:pt x="36" y="154"/>
                    </a:cubicBezTo>
                    <a:cubicBezTo>
                      <a:pt x="49" y="165"/>
                      <a:pt x="49" y="165"/>
                      <a:pt x="49" y="165"/>
                    </a:cubicBezTo>
                    <a:cubicBezTo>
                      <a:pt x="48" y="164"/>
                      <a:pt x="48" y="164"/>
                      <a:pt x="48" y="164"/>
                    </a:cubicBezTo>
                    <a:cubicBezTo>
                      <a:pt x="62" y="172"/>
                      <a:pt x="62" y="172"/>
                      <a:pt x="62" y="172"/>
                    </a:cubicBezTo>
                    <a:cubicBezTo>
                      <a:pt x="61" y="172"/>
                      <a:pt x="61" y="172"/>
                      <a:pt x="61" y="172"/>
                    </a:cubicBezTo>
                    <a:cubicBezTo>
                      <a:pt x="77" y="177"/>
                      <a:pt x="77" y="177"/>
                      <a:pt x="77" y="177"/>
                    </a:cubicBezTo>
                    <a:cubicBezTo>
                      <a:pt x="76" y="176"/>
                      <a:pt x="76" y="176"/>
                      <a:pt x="76" y="176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109" y="176"/>
                      <a:pt x="109" y="176"/>
                      <a:pt x="109" y="176"/>
                    </a:cubicBezTo>
                    <a:cubicBezTo>
                      <a:pt x="108" y="177"/>
                      <a:pt x="108" y="177"/>
                      <a:pt x="108" y="177"/>
                    </a:cubicBezTo>
                    <a:cubicBezTo>
                      <a:pt x="124" y="172"/>
                      <a:pt x="124" y="172"/>
                      <a:pt x="124" y="172"/>
                    </a:cubicBezTo>
                    <a:cubicBezTo>
                      <a:pt x="123" y="172"/>
                      <a:pt x="123" y="172"/>
                      <a:pt x="123" y="172"/>
                    </a:cubicBezTo>
                    <a:cubicBezTo>
                      <a:pt x="137" y="164"/>
                      <a:pt x="137" y="164"/>
                      <a:pt x="137" y="164"/>
                    </a:cubicBezTo>
                    <a:cubicBezTo>
                      <a:pt x="136" y="165"/>
                      <a:pt x="136" y="165"/>
                      <a:pt x="136" y="165"/>
                    </a:cubicBezTo>
                    <a:cubicBezTo>
                      <a:pt x="149" y="154"/>
                      <a:pt x="149" y="154"/>
                      <a:pt x="149" y="154"/>
                    </a:cubicBezTo>
                    <a:cubicBezTo>
                      <a:pt x="148" y="155"/>
                      <a:pt x="148" y="155"/>
                      <a:pt x="148" y="155"/>
                    </a:cubicBezTo>
                    <a:cubicBezTo>
                      <a:pt x="158" y="141"/>
                      <a:pt x="158" y="141"/>
                      <a:pt x="158" y="141"/>
                    </a:cubicBezTo>
                    <a:cubicBezTo>
                      <a:pt x="157" y="143"/>
                      <a:pt x="157" y="143"/>
                      <a:pt x="157" y="143"/>
                    </a:cubicBezTo>
                    <a:cubicBezTo>
                      <a:pt x="165" y="127"/>
                      <a:pt x="165" y="127"/>
                      <a:pt x="165" y="127"/>
                    </a:cubicBezTo>
                    <a:cubicBezTo>
                      <a:pt x="165" y="128"/>
                      <a:pt x="165" y="128"/>
                      <a:pt x="165" y="128"/>
                    </a:cubicBezTo>
                    <a:cubicBezTo>
                      <a:pt x="170" y="112"/>
                      <a:pt x="170" y="112"/>
                      <a:pt x="170" y="112"/>
                    </a:cubicBezTo>
                    <a:cubicBezTo>
                      <a:pt x="170" y="113"/>
                      <a:pt x="170" y="113"/>
                      <a:pt x="170" y="113"/>
                    </a:cubicBezTo>
                    <a:cubicBezTo>
                      <a:pt x="172" y="95"/>
                      <a:pt x="172" y="95"/>
                      <a:pt x="172" y="95"/>
                    </a:cubicBezTo>
                    <a:cubicBezTo>
                      <a:pt x="172" y="96"/>
                      <a:pt x="172" y="96"/>
                      <a:pt x="172" y="96"/>
                    </a:cubicBezTo>
                    <a:cubicBezTo>
                      <a:pt x="170" y="78"/>
                      <a:pt x="170" y="78"/>
                      <a:pt x="170" y="78"/>
                    </a:cubicBezTo>
                    <a:cubicBezTo>
                      <a:pt x="170" y="80"/>
                      <a:pt x="170" y="80"/>
                      <a:pt x="170" y="80"/>
                    </a:cubicBezTo>
                    <a:cubicBezTo>
                      <a:pt x="165" y="63"/>
                      <a:pt x="165" y="63"/>
                      <a:pt x="165" y="63"/>
                    </a:cubicBezTo>
                    <a:cubicBezTo>
                      <a:pt x="165" y="64"/>
                      <a:pt x="165" y="64"/>
                      <a:pt x="165" y="64"/>
                    </a:cubicBezTo>
                    <a:cubicBezTo>
                      <a:pt x="157" y="49"/>
                      <a:pt x="157" y="49"/>
                      <a:pt x="157" y="49"/>
                    </a:cubicBezTo>
                    <a:cubicBezTo>
                      <a:pt x="158" y="50"/>
                      <a:pt x="158" y="50"/>
                      <a:pt x="158" y="50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4" y="20"/>
                      <a:pt x="124" y="20"/>
                      <a:pt x="124" y="20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5"/>
                      <a:pt x="13" y="95"/>
                      <a:pt x="13" y="95"/>
                    </a:cubicBezTo>
                    <a:lnTo>
                      <a:pt x="15" y="11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2179638" y="2403476"/>
                <a:ext cx="561975" cy="430213"/>
              </a:xfrm>
              <a:custGeom>
                <a:avLst/>
                <a:gdLst>
                  <a:gd name="T0" fmla="*/ 0 w 199"/>
                  <a:gd name="T1" fmla="*/ 2147483647 h 152"/>
                  <a:gd name="T2" fmla="*/ 2147483647 w 199"/>
                  <a:gd name="T3" fmla="*/ 0 h 152"/>
                  <a:gd name="T4" fmla="*/ 2147483647 w 199"/>
                  <a:gd name="T5" fmla="*/ 0 h 152"/>
                  <a:gd name="T6" fmla="*/ 2147483647 w 199"/>
                  <a:gd name="T7" fmla="*/ 0 h 152"/>
                  <a:gd name="T8" fmla="*/ 2147483647 w 199"/>
                  <a:gd name="T9" fmla="*/ 2147483647 h 152"/>
                  <a:gd name="T10" fmla="*/ 2147483647 w 199"/>
                  <a:gd name="T11" fmla="*/ 2147483647 h 152"/>
                  <a:gd name="T12" fmla="*/ 2147483647 w 199"/>
                  <a:gd name="T13" fmla="*/ 2147483647 h 152"/>
                  <a:gd name="T14" fmla="*/ 2147483647 w 199"/>
                  <a:gd name="T15" fmla="*/ 2147483647 h 152"/>
                  <a:gd name="T16" fmla="*/ 2147483647 w 199"/>
                  <a:gd name="T17" fmla="*/ 2147483647 h 152"/>
                  <a:gd name="T18" fmla="*/ 2147483647 w 199"/>
                  <a:gd name="T19" fmla="*/ 2147483647 h 152"/>
                  <a:gd name="T20" fmla="*/ 0 w 199"/>
                  <a:gd name="T21" fmla="*/ 2147483647 h 152"/>
                  <a:gd name="T22" fmla="*/ 0 w 199"/>
                  <a:gd name="T23" fmla="*/ 2147483647 h 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9"/>
                  <a:gd name="T37" fmla="*/ 0 h 152"/>
                  <a:gd name="T38" fmla="*/ 199 w 199"/>
                  <a:gd name="T39" fmla="*/ 152 h 1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9" h="152">
                    <a:moveTo>
                      <a:pt x="0" y="76"/>
                    </a:moveTo>
                    <a:cubicBezTo>
                      <a:pt x="0" y="34"/>
                      <a:pt x="45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54" y="0"/>
                      <a:pt x="199" y="34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118"/>
                      <a:pt x="154" y="152"/>
                      <a:pt x="99" y="152"/>
                    </a:cubicBezTo>
                    <a:cubicBezTo>
                      <a:pt x="99" y="152"/>
                      <a:pt x="99" y="152"/>
                      <a:pt x="99" y="152"/>
                    </a:cubicBezTo>
                    <a:cubicBezTo>
                      <a:pt x="99" y="152"/>
                      <a:pt x="99" y="152"/>
                      <a:pt x="99" y="152"/>
                    </a:cubicBezTo>
                    <a:cubicBezTo>
                      <a:pt x="45" y="152"/>
                      <a:pt x="0" y="118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4"/>
              <p:cNvSpPr>
                <a:spLocks noEditPoints="1"/>
              </p:cNvSpPr>
              <p:nvPr/>
            </p:nvSpPr>
            <p:spPr bwMode="auto">
              <a:xfrm>
                <a:off x="2159000" y="2386013"/>
                <a:ext cx="603250" cy="466725"/>
              </a:xfrm>
              <a:custGeom>
                <a:avLst/>
                <a:gdLst>
                  <a:gd name="T0" fmla="*/ 2147483647 w 213"/>
                  <a:gd name="T1" fmla="*/ 2147483647 h 165"/>
                  <a:gd name="T2" fmla="*/ 2147483647 w 213"/>
                  <a:gd name="T3" fmla="*/ 2147483647 h 165"/>
                  <a:gd name="T4" fmla="*/ 2147483647 w 213"/>
                  <a:gd name="T5" fmla="*/ 2147483647 h 165"/>
                  <a:gd name="T6" fmla="*/ 2147483647 w 213"/>
                  <a:gd name="T7" fmla="*/ 2147483647 h 165"/>
                  <a:gd name="T8" fmla="*/ 2147483647 w 213"/>
                  <a:gd name="T9" fmla="*/ 2147483647 h 165"/>
                  <a:gd name="T10" fmla="*/ 2147483647 w 213"/>
                  <a:gd name="T11" fmla="*/ 0 h 165"/>
                  <a:gd name="T12" fmla="*/ 2147483647 w 213"/>
                  <a:gd name="T13" fmla="*/ 2147483647 h 165"/>
                  <a:gd name="T14" fmla="*/ 2147483647 w 213"/>
                  <a:gd name="T15" fmla="*/ 2147483647 h 165"/>
                  <a:gd name="T16" fmla="*/ 2147483647 w 213"/>
                  <a:gd name="T17" fmla="*/ 2147483647 h 165"/>
                  <a:gd name="T18" fmla="*/ 2147483647 w 213"/>
                  <a:gd name="T19" fmla="*/ 2147483647 h 165"/>
                  <a:gd name="T20" fmla="*/ 2147483647 w 213"/>
                  <a:gd name="T21" fmla="*/ 2147483647 h 165"/>
                  <a:gd name="T22" fmla="*/ 2147483647 w 213"/>
                  <a:gd name="T23" fmla="*/ 2147483647 h 165"/>
                  <a:gd name="T24" fmla="*/ 2147483647 w 213"/>
                  <a:gd name="T25" fmla="*/ 2147483647 h 165"/>
                  <a:gd name="T26" fmla="*/ 2147483647 w 213"/>
                  <a:gd name="T27" fmla="*/ 2147483647 h 165"/>
                  <a:gd name="T28" fmla="*/ 2147483647 w 213"/>
                  <a:gd name="T29" fmla="*/ 2147483647 h 165"/>
                  <a:gd name="T30" fmla="*/ 2147483647 w 213"/>
                  <a:gd name="T31" fmla="*/ 2147483647 h 165"/>
                  <a:gd name="T32" fmla="*/ 2147483647 w 213"/>
                  <a:gd name="T33" fmla="*/ 2147483647 h 165"/>
                  <a:gd name="T34" fmla="*/ 2147483647 w 213"/>
                  <a:gd name="T35" fmla="*/ 2147483647 h 165"/>
                  <a:gd name="T36" fmla="*/ 2147483647 w 213"/>
                  <a:gd name="T37" fmla="*/ 2147483647 h 165"/>
                  <a:gd name="T38" fmla="*/ 2147483647 w 213"/>
                  <a:gd name="T39" fmla="*/ 2147483647 h 165"/>
                  <a:gd name="T40" fmla="*/ 2147483647 w 213"/>
                  <a:gd name="T41" fmla="*/ 2147483647 h 165"/>
                  <a:gd name="T42" fmla="*/ 2147483647 w 213"/>
                  <a:gd name="T43" fmla="*/ 2147483647 h 165"/>
                  <a:gd name="T44" fmla="*/ 2147483647 w 213"/>
                  <a:gd name="T45" fmla="*/ 2147483647 h 165"/>
                  <a:gd name="T46" fmla="*/ 2147483647 w 213"/>
                  <a:gd name="T47" fmla="*/ 2147483647 h 165"/>
                  <a:gd name="T48" fmla="*/ 2147483647 w 213"/>
                  <a:gd name="T49" fmla="*/ 2147483647 h 165"/>
                  <a:gd name="T50" fmla="*/ 2147483647 w 213"/>
                  <a:gd name="T51" fmla="*/ 2147483647 h 165"/>
                  <a:gd name="T52" fmla="*/ 2147483647 w 213"/>
                  <a:gd name="T53" fmla="*/ 2147483647 h 165"/>
                  <a:gd name="T54" fmla="*/ 2147483647 w 213"/>
                  <a:gd name="T55" fmla="*/ 2147483647 h 165"/>
                  <a:gd name="T56" fmla="*/ 2147483647 w 213"/>
                  <a:gd name="T57" fmla="*/ 2147483647 h 165"/>
                  <a:gd name="T58" fmla="*/ 2147483647 w 213"/>
                  <a:gd name="T59" fmla="*/ 2147483647 h 165"/>
                  <a:gd name="T60" fmla="*/ 2147483647 w 213"/>
                  <a:gd name="T61" fmla="*/ 2147483647 h 165"/>
                  <a:gd name="T62" fmla="*/ 2147483647 w 213"/>
                  <a:gd name="T63" fmla="*/ 2147483647 h 165"/>
                  <a:gd name="T64" fmla="*/ 2147483647 w 213"/>
                  <a:gd name="T65" fmla="*/ 2147483647 h 165"/>
                  <a:gd name="T66" fmla="*/ 2147483647 w 213"/>
                  <a:gd name="T67" fmla="*/ 2147483647 h 165"/>
                  <a:gd name="T68" fmla="*/ 2147483647 w 213"/>
                  <a:gd name="T69" fmla="*/ 2147483647 h 165"/>
                  <a:gd name="T70" fmla="*/ 2147483647 w 213"/>
                  <a:gd name="T71" fmla="*/ 2147483647 h 165"/>
                  <a:gd name="T72" fmla="*/ 2147483647 w 213"/>
                  <a:gd name="T73" fmla="*/ 2147483647 h 165"/>
                  <a:gd name="T74" fmla="*/ 2147483647 w 213"/>
                  <a:gd name="T75" fmla="*/ 2147483647 h 165"/>
                  <a:gd name="T76" fmla="*/ 2147483647 w 213"/>
                  <a:gd name="T77" fmla="*/ 2147483647 h 165"/>
                  <a:gd name="T78" fmla="*/ 2147483647 w 213"/>
                  <a:gd name="T79" fmla="*/ 2147483647 h 165"/>
                  <a:gd name="T80" fmla="*/ 2147483647 w 213"/>
                  <a:gd name="T81" fmla="*/ 2147483647 h 165"/>
                  <a:gd name="T82" fmla="*/ 2147483647 w 213"/>
                  <a:gd name="T83" fmla="*/ 2147483647 h 165"/>
                  <a:gd name="T84" fmla="*/ 2147483647 w 213"/>
                  <a:gd name="T85" fmla="*/ 2147483647 h 1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3"/>
                  <a:gd name="T130" fmla="*/ 0 h 165"/>
                  <a:gd name="T131" fmla="*/ 213 w 213"/>
                  <a:gd name="T132" fmla="*/ 165 h 1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3" h="165">
                    <a:moveTo>
                      <a:pt x="1" y="83"/>
                    </a:moveTo>
                    <a:cubicBezTo>
                      <a:pt x="0" y="83"/>
                      <a:pt x="0" y="82"/>
                      <a:pt x="1" y="81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5"/>
                      <a:pt x="3" y="65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50"/>
                      <a:pt x="9" y="49"/>
                      <a:pt x="10" y="49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5"/>
                      <a:pt x="20" y="35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3" y="23"/>
                      <a:pt x="33" y="23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4"/>
                      <a:pt x="48" y="14"/>
                      <a:pt x="48" y="1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6" y="1"/>
                      <a:pt x="86" y="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0"/>
                      <a:pt x="107" y="0"/>
                      <a:pt x="107" y="0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7" y="1"/>
                      <a:pt x="128" y="1"/>
                      <a:pt x="128" y="1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7" y="6"/>
                      <a:pt x="147" y="6"/>
                      <a:pt x="148" y="6"/>
                    </a:cubicBezTo>
                    <a:cubicBezTo>
                      <a:pt x="165" y="13"/>
                      <a:pt x="165" y="13"/>
                      <a:pt x="165" y="13"/>
                    </a:cubicBezTo>
                    <a:cubicBezTo>
                      <a:pt x="165" y="14"/>
                      <a:pt x="165" y="14"/>
                      <a:pt x="166" y="14"/>
                    </a:cubicBezTo>
                    <a:cubicBezTo>
                      <a:pt x="180" y="23"/>
                      <a:pt x="180" y="23"/>
                      <a:pt x="180" y="23"/>
                    </a:cubicBezTo>
                    <a:cubicBezTo>
                      <a:pt x="181" y="23"/>
                      <a:pt x="181" y="24"/>
                      <a:pt x="181" y="24"/>
                    </a:cubicBezTo>
                    <a:cubicBezTo>
                      <a:pt x="193" y="35"/>
                      <a:pt x="193" y="35"/>
                      <a:pt x="193" y="35"/>
                    </a:cubicBezTo>
                    <a:cubicBezTo>
                      <a:pt x="194" y="35"/>
                      <a:pt x="194" y="36"/>
                      <a:pt x="194" y="36"/>
                    </a:cubicBezTo>
                    <a:cubicBezTo>
                      <a:pt x="203" y="49"/>
                      <a:pt x="203" y="49"/>
                      <a:pt x="203" y="49"/>
                    </a:cubicBezTo>
                    <a:cubicBezTo>
                      <a:pt x="204" y="49"/>
                      <a:pt x="204" y="50"/>
                      <a:pt x="204" y="50"/>
                    </a:cubicBezTo>
                    <a:cubicBezTo>
                      <a:pt x="210" y="65"/>
                      <a:pt x="210" y="65"/>
                      <a:pt x="210" y="65"/>
                    </a:cubicBezTo>
                    <a:cubicBezTo>
                      <a:pt x="210" y="65"/>
                      <a:pt x="210" y="66"/>
                      <a:pt x="210" y="66"/>
                    </a:cubicBezTo>
                    <a:cubicBezTo>
                      <a:pt x="212" y="81"/>
                      <a:pt x="212" y="81"/>
                      <a:pt x="212" y="81"/>
                    </a:cubicBezTo>
                    <a:cubicBezTo>
                      <a:pt x="213" y="82"/>
                      <a:pt x="213" y="83"/>
                      <a:pt x="212" y="83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10" y="99"/>
                      <a:pt x="210" y="100"/>
                      <a:pt x="210" y="100"/>
                    </a:cubicBezTo>
                    <a:cubicBezTo>
                      <a:pt x="204" y="114"/>
                      <a:pt x="204" y="114"/>
                      <a:pt x="204" y="114"/>
                    </a:cubicBezTo>
                    <a:cubicBezTo>
                      <a:pt x="204" y="115"/>
                      <a:pt x="204" y="115"/>
                      <a:pt x="203" y="116"/>
                    </a:cubicBezTo>
                    <a:cubicBezTo>
                      <a:pt x="194" y="128"/>
                      <a:pt x="194" y="128"/>
                      <a:pt x="194" y="128"/>
                    </a:cubicBezTo>
                    <a:cubicBezTo>
                      <a:pt x="194" y="129"/>
                      <a:pt x="194" y="129"/>
                      <a:pt x="193" y="129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1" y="141"/>
                      <a:pt x="181" y="141"/>
                      <a:pt x="180" y="142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65" y="151"/>
                      <a:pt x="165" y="151"/>
                      <a:pt x="165" y="151"/>
                    </a:cubicBezTo>
                    <a:cubicBezTo>
                      <a:pt x="148" y="158"/>
                      <a:pt x="148" y="158"/>
                      <a:pt x="148" y="158"/>
                    </a:cubicBezTo>
                    <a:cubicBezTo>
                      <a:pt x="147" y="159"/>
                      <a:pt x="147" y="159"/>
                      <a:pt x="147" y="159"/>
                    </a:cubicBezTo>
                    <a:cubicBezTo>
                      <a:pt x="128" y="163"/>
                      <a:pt x="128" y="163"/>
                      <a:pt x="128" y="163"/>
                    </a:cubicBezTo>
                    <a:cubicBezTo>
                      <a:pt x="128" y="163"/>
                      <a:pt x="127" y="163"/>
                      <a:pt x="127" y="163"/>
                    </a:cubicBezTo>
                    <a:cubicBezTo>
                      <a:pt x="107" y="165"/>
                      <a:pt x="107" y="165"/>
                      <a:pt x="107" y="165"/>
                    </a:cubicBezTo>
                    <a:cubicBezTo>
                      <a:pt x="107" y="165"/>
                      <a:pt x="106" y="165"/>
                      <a:pt x="106" y="165"/>
                    </a:cubicBezTo>
                    <a:cubicBezTo>
                      <a:pt x="86" y="163"/>
                      <a:pt x="86" y="163"/>
                      <a:pt x="86" y="163"/>
                    </a:cubicBezTo>
                    <a:cubicBezTo>
                      <a:pt x="86" y="163"/>
                      <a:pt x="85" y="163"/>
                      <a:pt x="85" y="163"/>
                    </a:cubicBezTo>
                    <a:cubicBezTo>
                      <a:pt x="66" y="159"/>
                      <a:pt x="66" y="159"/>
                      <a:pt x="66" y="159"/>
                    </a:cubicBezTo>
                    <a:cubicBezTo>
                      <a:pt x="66" y="159"/>
                      <a:pt x="66" y="159"/>
                      <a:pt x="65" y="158"/>
                    </a:cubicBezTo>
                    <a:cubicBezTo>
                      <a:pt x="48" y="151"/>
                      <a:pt x="48" y="151"/>
                      <a:pt x="48" y="151"/>
                    </a:cubicBezTo>
                    <a:cubicBezTo>
                      <a:pt x="48" y="151"/>
                      <a:pt x="48" y="151"/>
                      <a:pt x="47" y="151"/>
                    </a:cubicBezTo>
                    <a:cubicBezTo>
                      <a:pt x="33" y="141"/>
                      <a:pt x="33" y="141"/>
                      <a:pt x="33" y="141"/>
                    </a:cubicBezTo>
                    <a:cubicBezTo>
                      <a:pt x="33" y="141"/>
                      <a:pt x="32" y="141"/>
                      <a:pt x="32" y="141"/>
                    </a:cubicBezTo>
                    <a:cubicBezTo>
                      <a:pt x="20" y="129"/>
                      <a:pt x="20" y="129"/>
                      <a:pt x="20" y="129"/>
                    </a:cubicBezTo>
                    <a:cubicBezTo>
                      <a:pt x="19" y="129"/>
                      <a:pt x="19" y="129"/>
                      <a:pt x="19" y="128"/>
                    </a:cubicBezTo>
                    <a:cubicBezTo>
                      <a:pt x="10" y="116"/>
                      <a:pt x="10" y="116"/>
                      <a:pt x="10" y="116"/>
                    </a:cubicBezTo>
                    <a:cubicBezTo>
                      <a:pt x="9" y="115"/>
                      <a:pt x="9" y="115"/>
                      <a:pt x="9" y="114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99"/>
                      <a:pt x="3" y="99"/>
                    </a:cubicBezTo>
                    <a:lnTo>
                      <a:pt x="1" y="83"/>
                    </a:lnTo>
                    <a:close/>
                    <a:moveTo>
                      <a:pt x="16" y="97"/>
                    </a:moveTo>
                    <a:cubicBezTo>
                      <a:pt x="15" y="95"/>
                      <a:pt x="15" y="95"/>
                      <a:pt x="15" y="95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40" y="130"/>
                      <a:pt x="40" y="130"/>
                      <a:pt x="40" y="130"/>
                    </a:cubicBezTo>
                    <a:cubicBezTo>
                      <a:pt x="55" y="139"/>
                      <a:pt x="55" y="139"/>
                      <a:pt x="55" y="13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71" y="146"/>
                      <a:pt x="71" y="146"/>
                      <a:pt x="71" y="146"/>
                    </a:cubicBezTo>
                    <a:cubicBezTo>
                      <a:pt x="70" y="145"/>
                      <a:pt x="70" y="145"/>
                      <a:pt x="70" y="145"/>
                    </a:cubicBezTo>
                    <a:cubicBezTo>
                      <a:pt x="88" y="150"/>
                      <a:pt x="88" y="150"/>
                      <a:pt x="88" y="150"/>
                    </a:cubicBezTo>
                    <a:cubicBezTo>
                      <a:pt x="87" y="150"/>
                      <a:pt x="87" y="150"/>
                      <a:pt x="87" y="150"/>
                    </a:cubicBezTo>
                    <a:cubicBezTo>
                      <a:pt x="107" y="151"/>
                      <a:pt x="107" y="151"/>
                      <a:pt x="107" y="151"/>
                    </a:cubicBezTo>
                    <a:cubicBezTo>
                      <a:pt x="106" y="151"/>
                      <a:pt x="106" y="151"/>
                      <a:pt x="106" y="151"/>
                    </a:cubicBezTo>
                    <a:cubicBezTo>
                      <a:pt x="126" y="150"/>
                      <a:pt x="126" y="150"/>
                      <a:pt x="126" y="150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44" y="145"/>
                      <a:pt x="144" y="145"/>
                      <a:pt x="144" y="145"/>
                    </a:cubicBezTo>
                    <a:cubicBezTo>
                      <a:pt x="143" y="146"/>
                      <a:pt x="143" y="146"/>
                      <a:pt x="143" y="146"/>
                    </a:cubicBezTo>
                    <a:cubicBezTo>
                      <a:pt x="159" y="139"/>
                      <a:pt x="159" y="139"/>
                      <a:pt x="159" y="139"/>
                    </a:cubicBezTo>
                    <a:cubicBezTo>
                      <a:pt x="158" y="139"/>
                      <a:pt x="158" y="139"/>
                      <a:pt x="158" y="139"/>
                    </a:cubicBezTo>
                    <a:cubicBezTo>
                      <a:pt x="173" y="130"/>
                      <a:pt x="173" y="130"/>
                      <a:pt x="173" y="130"/>
                    </a:cubicBezTo>
                    <a:cubicBezTo>
                      <a:pt x="172" y="131"/>
                      <a:pt x="172" y="131"/>
                      <a:pt x="172" y="131"/>
                    </a:cubicBezTo>
                    <a:cubicBezTo>
                      <a:pt x="184" y="120"/>
                      <a:pt x="184" y="120"/>
                      <a:pt x="184" y="120"/>
                    </a:cubicBezTo>
                    <a:cubicBezTo>
                      <a:pt x="183" y="121"/>
                      <a:pt x="183" y="121"/>
                      <a:pt x="183" y="121"/>
                    </a:cubicBezTo>
                    <a:cubicBezTo>
                      <a:pt x="193" y="108"/>
                      <a:pt x="193" y="108"/>
                      <a:pt x="193" y="108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197" y="95"/>
                      <a:pt x="197" y="95"/>
                      <a:pt x="197" y="95"/>
                    </a:cubicBezTo>
                    <a:cubicBezTo>
                      <a:pt x="197" y="97"/>
                      <a:pt x="197" y="97"/>
                      <a:pt x="197" y="97"/>
                    </a:cubicBezTo>
                    <a:cubicBezTo>
                      <a:pt x="199" y="81"/>
                      <a:pt x="199" y="81"/>
                      <a:pt x="199" y="81"/>
                    </a:cubicBezTo>
                    <a:cubicBezTo>
                      <a:pt x="199" y="83"/>
                      <a:pt x="199" y="83"/>
                      <a:pt x="199" y="83"/>
                    </a:cubicBezTo>
                    <a:cubicBezTo>
                      <a:pt x="197" y="68"/>
                      <a:pt x="197" y="68"/>
                      <a:pt x="197" y="68"/>
                    </a:cubicBezTo>
                    <a:cubicBezTo>
                      <a:pt x="197" y="70"/>
                      <a:pt x="197" y="70"/>
                      <a:pt x="197" y="70"/>
                    </a:cubicBezTo>
                    <a:cubicBezTo>
                      <a:pt x="192" y="55"/>
                      <a:pt x="192" y="55"/>
                      <a:pt x="192" y="55"/>
                    </a:cubicBezTo>
                    <a:cubicBezTo>
                      <a:pt x="193" y="57"/>
                      <a:pt x="193" y="57"/>
                      <a:pt x="193" y="57"/>
                    </a:cubicBezTo>
                    <a:cubicBezTo>
                      <a:pt x="183" y="44"/>
                      <a:pt x="183" y="44"/>
                      <a:pt x="183" y="44"/>
                    </a:cubicBezTo>
                    <a:cubicBezTo>
                      <a:pt x="184" y="45"/>
                      <a:pt x="184" y="45"/>
                      <a:pt x="184" y="45"/>
                    </a:cubicBezTo>
                    <a:cubicBezTo>
                      <a:pt x="172" y="34"/>
                      <a:pt x="172" y="34"/>
                      <a:pt x="172" y="34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58" y="25"/>
                      <a:pt x="158" y="25"/>
                      <a:pt x="158" y="25"/>
                    </a:cubicBezTo>
                    <a:cubicBezTo>
                      <a:pt x="159" y="26"/>
                      <a:pt x="159" y="26"/>
                      <a:pt x="159" y="26"/>
                    </a:cubicBezTo>
                    <a:cubicBezTo>
                      <a:pt x="143" y="19"/>
                      <a:pt x="143" y="19"/>
                      <a:pt x="143" y="19"/>
                    </a:cubicBezTo>
                    <a:cubicBezTo>
                      <a:pt x="144" y="19"/>
                      <a:pt x="144" y="19"/>
                      <a:pt x="144" y="19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1"/>
                      <a:pt x="14" y="81"/>
                      <a:pt x="14" y="81"/>
                    </a:cubicBezTo>
                    <a:lnTo>
                      <a:pt x="16" y="9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989138" y="2039938"/>
                <a:ext cx="476250" cy="430213"/>
              </a:xfrm>
              <a:custGeom>
                <a:avLst/>
                <a:gdLst>
                  <a:gd name="T0" fmla="*/ 0 w 168"/>
                  <a:gd name="T1" fmla="*/ 2147483647 h 152"/>
                  <a:gd name="T2" fmla="*/ 2147483647 w 168"/>
                  <a:gd name="T3" fmla="*/ 0 h 152"/>
                  <a:gd name="T4" fmla="*/ 2147483647 w 168"/>
                  <a:gd name="T5" fmla="*/ 0 h 152"/>
                  <a:gd name="T6" fmla="*/ 2147483647 w 168"/>
                  <a:gd name="T7" fmla="*/ 0 h 152"/>
                  <a:gd name="T8" fmla="*/ 2147483647 w 168"/>
                  <a:gd name="T9" fmla="*/ 2147483647 h 152"/>
                  <a:gd name="T10" fmla="*/ 2147483647 w 168"/>
                  <a:gd name="T11" fmla="*/ 2147483647 h 152"/>
                  <a:gd name="T12" fmla="*/ 2147483647 w 168"/>
                  <a:gd name="T13" fmla="*/ 2147483647 h 152"/>
                  <a:gd name="T14" fmla="*/ 2147483647 w 168"/>
                  <a:gd name="T15" fmla="*/ 2147483647 h 152"/>
                  <a:gd name="T16" fmla="*/ 2147483647 w 168"/>
                  <a:gd name="T17" fmla="*/ 2147483647 h 152"/>
                  <a:gd name="T18" fmla="*/ 2147483647 w 168"/>
                  <a:gd name="T19" fmla="*/ 2147483647 h 152"/>
                  <a:gd name="T20" fmla="*/ 0 w 168"/>
                  <a:gd name="T21" fmla="*/ 2147483647 h 152"/>
                  <a:gd name="T22" fmla="*/ 0 w 168"/>
                  <a:gd name="T23" fmla="*/ 2147483647 h 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8"/>
                  <a:gd name="T37" fmla="*/ 0 h 152"/>
                  <a:gd name="T38" fmla="*/ 168 w 168"/>
                  <a:gd name="T39" fmla="*/ 152 h 1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8" h="152">
                    <a:moveTo>
                      <a:pt x="0" y="76"/>
                    </a:moveTo>
                    <a:cubicBezTo>
                      <a:pt x="0" y="35"/>
                      <a:pt x="38" y="0"/>
                      <a:pt x="84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130" y="0"/>
                      <a:pt x="168" y="35"/>
                      <a:pt x="168" y="76"/>
                    </a:cubicBezTo>
                    <a:cubicBezTo>
                      <a:pt x="168" y="76"/>
                      <a:pt x="168" y="76"/>
                      <a:pt x="168" y="76"/>
                    </a:cubicBezTo>
                    <a:cubicBezTo>
                      <a:pt x="168" y="76"/>
                      <a:pt x="168" y="76"/>
                      <a:pt x="168" y="76"/>
                    </a:cubicBezTo>
                    <a:cubicBezTo>
                      <a:pt x="168" y="118"/>
                      <a:pt x="130" y="152"/>
                      <a:pt x="84" y="152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38" y="152"/>
                      <a:pt x="0" y="118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6"/>
              <p:cNvSpPr>
                <a:spLocks noEditPoints="1"/>
              </p:cNvSpPr>
              <p:nvPr/>
            </p:nvSpPr>
            <p:spPr bwMode="auto">
              <a:xfrm>
                <a:off x="1970088" y="2024063"/>
                <a:ext cx="514350" cy="466725"/>
              </a:xfrm>
              <a:custGeom>
                <a:avLst/>
                <a:gdLst>
                  <a:gd name="T0" fmla="*/ 2147483647 w 182"/>
                  <a:gd name="T1" fmla="*/ 2147483647 h 165"/>
                  <a:gd name="T2" fmla="*/ 2147483647 w 182"/>
                  <a:gd name="T3" fmla="*/ 2147483647 h 165"/>
                  <a:gd name="T4" fmla="*/ 2147483647 w 182"/>
                  <a:gd name="T5" fmla="*/ 2147483647 h 165"/>
                  <a:gd name="T6" fmla="*/ 2147483647 w 182"/>
                  <a:gd name="T7" fmla="*/ 2147483647 h 165"/>
                  <a:gd name="T8" fmla="*/ 2147483647 w 182"/>
                  <a:gd name="T9" fmla="*/ 2147483647 h 165"/>
                  <a:gd name="T10" fmla="*/ 2147483647 w 182"/>
                  <a:gd name="T11" fmla="*/ 0 h 165"/>
                  <a:gd name="T12" fmla="*/ 2147483647 w 182"/>
                  <a:gd name="T13" fmla="*/ 2147483647 h 165"/>
                  <a:gd name="T14" fmla="*/ 2147483647 w 182"/>
                  <a:gd name="T15" fmla="*/ 2147483647 h 165"/>
                  <a:gd name="T16" fmla="*/ 2147483647 w 182"/>
                  <a:gd name="T17" fmla="*/ 2147483647 h 165"/>
                  <a:gd name="T18" fmla="*/ 2147483647 w 182"/>
                  <a:gd name="T19" fmla="*/ 2147483647 h 165"/>
                  <a:gd name="T20" fmla="*/ 2147483647 w 182"/>
                  <a:gd name="T21" fmla="*/ 2147483647 h 165"/>
                  <a:gd name="T22" fmla="*/ 2147483647 w 182"/>
                  <a:gd name="T23" fmla="*/ 2147483647 h 165"/>
                  <a:gd name="T24" fmla="*/ 2147483647 w 182"/>
                  <a:gd name="T25" fmla="*/ 2147483647 h 165"/>
                  <a:gd name="T26" fmla="*/ 2147483647 w 182"/>
                  <a:gd name="T27" fmla="*/ 2147483647 h 165"/>
                  <a:gd name="T28" fmla="*/ 2147483647 w 182"/>
                  <a:gd name="T29" fmla="*/ 2147483647 h 165"/>
                  <a:gd name="T30" fmla="*/ 2147483647 w 182"/>
                  <a:gd name="T31" fmla="*/ 2147483647 h 165"/>
                  <a:gd name="T32" fmla="*/ 2147483647 w 182"/>
                  <a:gd name="T33" fmla="*/ 2147483647 h 165"/>
                  <a:gd name="T34" fmla="*/ 2147483647 w 182"/>
                  <a:gd name="T35" fmla="*/ 2147483647 h 165"/>
                  <a:gd name="T36" fmla="*/ 2147483647 w 182"/>
                  <a:gd name="T37" fmla="*/ 2147483647 h 165"/>
                  <a:gd name="T38" fmla="*/ 2147483647 w 182"/>
                  <a:gd name="T39" fmla="*/ 2147483647 h 165"/>
                  <a:gd name="T40" fmla="*/ 2147483647 w 182"/>
                  <a:gd name="T41" fmla="*/ 2147483647 h 165"/>
                  <a:gd name="T42" fmla="*/ 2147483647 w 182"/>
                  <a:gd name="T43" fmla="*/ 2147483647 h 165"/>
                  <a:gd name="T44" fmla="*/ 2147483647 w 182"/>
                  <a:gd name="T45" fmla="*/ 2147483647 h 165"/>
                  <a:gd name="T46" fmla="*/ 2147483647 w 182"/>
                  <a:gd name="T47" fmla="*/ 2147483647 h 165"/>
                  <a:gd name="T48" fmla="*/ 2147483647 w 182"/>
                  <a:gd name="T49" fmla="*/ 2147483647 h 165"/>
                  <a:gd name="T50" fmla="*/ 2147483647 w 182"/>
                  <a:gd name="T51" fmla="*/ 2147483647 h 165"/>
                  <a:gd name="T52" fmla="*/ 2147483647 w 182"/>
                  <a:gd name="T53" fmla="*/ 2147483647 h 165"/>
                  <a:gd name="T54" fmla="*/ 2147483647 w 182"/>
                  <a:gd name="T55" fmla="*/ 2147483647 h 165"/>
                  <a:gd name="T56" fmla="*/ 2147483647 w 182"/>
                  <a:gd name="T57" fmla="*/ 2147483647 h 165"/>
                  <a:gd name="T58" fmla="*/ 2147483647 w 182"/>
                  <a:gd name="T59" fmla="*/ 2147483647 h 165"/>
                  <a:gd name="T60" fmla="*/ 2147483647 w 182"/>
                  <a:gd name="T61" fmla="*/ 2147483647 h 165"/>
                  <a:gd name="T62" fmla="*/ 2147483647 w 182"/>
                  <a:gd name="T63" fmla="*/ 2147483647 h 165"/>
                  <a:gd name="T64" fmla="*/ 2147483647 w 182"/>
                  <a:gd name="T65" fmla="*/ 2147483647 h 165"/>
                  <a:gd name="T66" fmla="*/ 2147483647 w 182"/>
                  <a:gd name="T67" fmla="*/ 2147483647 h 165"/>
                  <a:gd name="T68" fmla="*/ 2147483647 w 182"/>
                  <a:gd name="T69" fmla="*/ 2147483647 h 165"/>
                  <a:gd name="T70" fmla="*/ 2147483647 w 182"/>
                  <a:gd name="T71" fmla="*/ 2147483647 h 165"/>
                  <a:gd name="T72" fmla="*/ 2147483647 w 182"/>
                  <a:gd name="T73" fmla="*/ 2147483647 h 165"/>
                  <a:gd name="T74" fmla="*/ 2147483647 w 182"/>
                  <a:gd name="T75" fmla="*/ 2147483647 h 165"/>
                  <a:gd name="T76" fmla="*/ 2147483647 w 182"/>
                  <a:gd name="T77" fmla="*/ 2147483647 h 165"/>
                  <a:gd name="T78" fmla="*/ 2147483647 w 182"/>
                  <a:gd name="T79" fmla="*/ 2147483647 h 165"/>
                  <a:gd name="T80" fmla="*/ 2147483647 w 182"/>
                  <a:gd name="T81" fmla="*/ 2147483647 h 165"/>
                  <a:gd name="T82" fmla="*/ 2147483647 w 182"/>
                  <a:gd name="T83" fmla="*/ 2147483647 h 165"/>
                  <a:gd name="T84" fmla="*/ 2147483647 w 182"/>
                  <a:gd name="T85" fmla="*/ 2147483647 h 1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2"/>
                  <a:gd name="T130" fmla="*/ 0 h 165"/>
                  <a:gd name="T131" fmla="*/ 182 w 182"/>
                  <a:gd name="T132" fmla="*/ 165 h 1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2" h="165">
                    <a:moveTo>
                      <a:pt x="0" y="83"/>
                    </a:moveTo>
                    <a:cubicBezTo>
                      <a:pt x="0" y="83"/>
                      <a:pt x="0" y="82"/>
                      <a:pt x="0" y="82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6"/>
                      <a:pt x="2" y="65"/>
                      <a:pt x="2" y="65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0"/>
                      <a:pt x="8" y="50"/>
                      <a:pt x="8" y="49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8" y="2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1" y="14"/>
                      <a:pt x="41" y="14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6" y="6"/>
                      <a:pt x="56" y="6"/>
                      <a:pt x="57" y="6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3" y="1"/>
                      <a:pt x="73" y="1"/>
                      <a:pt x="74" y="1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1" y="0"/>
                      <a:pt x="92" y="0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9" y="1"/>
                      <a:pt x="110" y="2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6"/>
                      <a:pt x="126" y="6"/>
                      <a:pt x="127" y="6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4"/>
                      <a:pt x="142" y="14"/>
                      <a:pt x="142" y="14"/>
                    </a:cubicBezTo>
                    <a:cubicBezTo>
                      <a:pt x="155" y="24"/>
                      <a:pt x="155" y="24"/>
                      <a:pt x="155" y="24"/>
                    </a:cubicBezTo>
                    <a:cubicBezTo>
                      <a:pt x="155" y="24"/>
                      <a:pt x="155" y="24"/>
                      <a:pt x="156" y="24"/>
                    </a:cubicBezTo>
                    <a:cubicBezTo>
                      <a:pt x="166" y="36"/>
                      <a:pt x="166" y="36"/>
                      <a:pt x="166" y="36"/>
                    </a:cubicBezTo>
                    <a:cubicBezTo>
                      <a:pt x="166" y="36"/>
                      <a:pt x="166" y="36"/>
                      <a:pt x="167" y="37"/>
                    </a:cubicBezTo>
                    <a:cubicBezTo>
                      <a:pt x="174" y="49"/>
                      <a:pt x="174" y="49"/>
                      <a:pt x="174" y="49"/>
                    </a:cubicBezTo>
                    <a:cubicBezTo>
                      <a:pt x="175" y="50"/>
                      <a:pt x="175" y="50"/>
                      <a:pt x="175" y="51"/>
                    </a:cubicBezTo>
                    <a:cubicBezTo>
                      <a:pt x="180" y="65"/>
                      <a:pt x="180" y="65"/>
                      <a:pt x="180" y="65"/>
                    </a:cubicBezTo>
                    <a:cubicBezTo>
                      <a:pt x="180" y="65"/>
                      <a:pt x="180" y="66"/>
                      <a:pt x="180" y="66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82" y="82"/>
                      <a:pt x="182" y="83"/>
                      <a:pt x="182" y="83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9"/>
                      <a:pt x="180" y="99"/>
                      <a:pt x="180" y="100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75" y="114"/>
                      <a:pt x="175" y="115"/>
                      <a:pt x="174" y="115"/>
                    </a:cubicBezTo>
                    <a:cubicBezTo>
                      <a:pt x="167" y="128"/>
                      <a:pt x="167" y="128"/>
                      <a:pt x="167" y="128"/>
                    </a:cubicBezTo>
                    <a:cubicBezTo>
                      <a:pt x="166" y="129"/>
                      <a:pt x="166" y="129"/>
                      <a:pt x="166" y="129"/>
                    </a:cubicBezTo>
                    <a:cubicBezTo>
                      <a:pt x="156" y="141"/>
                      <a:pt x="156" y="141"/>
                      <a:pt x="156" y="141"/>
                    </a:cubicBezTo>
                    <a:cubicBezTo>
                      <a:pt x="155" y="141"/>
                      <a:pt x="155" y="141"/>
                      <a:pt x="155" y="141"/>
                    </a:cubicBezTo>
                    <a:cubicBezTo>
                      <a:pt x="142" y="151"/>
                      <a:pt x="142" y="151"/>
                      <a:pt x="142" y="151"/>
                    </a:cubicBezTo>
                    <a:cubicBezTo>
                      <a:pt x="142" y="151"/>
                      <a:pt x="141" y="151"/>
                      <a:pt x="141" y="151"/>
                    </a:cubicBezTo>
                    <a:cubicBezTo>
                      <a:pt x="127" y="158"/>
                      <a:pt x="127" y="158"/>
                      <a:pt x="127" y="158"/>
                    </a:cubicBezTo>
                    <a:cubicBezTo>
                      <a:pt x="126" y="158"/>
                      <a:pt x="126" y="159"/>
                      <a:pt x="126" y="159"/>
                    </a:cubicBezTo>
                    <a:cubicBezTo>
                      <a:pt x="110" y="163"/>
                      <a:pt x="110" y="163"/>
                      <a:pt x="110" y="163"/>
                    </a:cubicBezTo>
                    <a:cubicBezTo>
                      <a:pt x="109" y="163"/>
                      <a:pt x="109" y="163"/>
                      <a:pt x="109" y="163"/>
                    </a:cubicBezTo>
                    <a:cubicBezTo>
                      <a:pt x="92" y="165"/>
                      <a:pt x="92" y="165"/>
                      <a:pt x="92" y="165"/>
                    </a:cubicBezTo>
                    <a:cubicBezTo>
                      <a:pt x="91" y="165"/>
                      <a:pt x="91" y="165"/>
                      <a:pt x="90" y="165"/>
                    </a:cubicBezTo>
                    <a:cubicBezTo>
                      <a:pt x="74" y="163"/>
                      <a:pt x="74" y="163"/>
                      <a:pt x="74" y="163"/>
                    </a:cubicBezTo>
                    <a:cubicBezTo>
                      <a:pt x="73" y="163"/>
                      <a:pt x="73" y="163"/>
                      <a:pt x="72" y="163"/>
                    </a:cubicBezTo>
                    <a:cubicBezTo>
                      <a:pt x="57" y="159"/>
                      <a:pt x="57" y="159"/>
                      <a:pt x="57" y="159"/>
                    </a:cubicBezTo>
                    <a:cubicBezTo>
                      <a:pt x="56" y="159"/>
                      <a:pt x="56" y="158"/>
                      <a:pt x="55" y="158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0" y="151"/>
                      <a:pt x="40" y="15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7" y="141"/>
                      <a:pt x="27" y="141"/>
                      <a:pt x="27" y="141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16" y="129"/>
                      <a:pt x="16" y="129"/>
                      <a:pt x="16" y="128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8" y="115"/>
                      <a:pt x="7" y="114"/>
                      <a:pt x="7" y="114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2" y="99"/>
                      <a:pt x="2" y="99"/>
                      <a:pt x="2" y="98"/>
                    </a:cubicBezTo>
                    <a:lnTo>
                      <a:pt x="0" y="83"/>
                    </a:lnTo>
                    <a:close/>
                    <a:moveTo>
                      <a:pt x="15" y="97"/>
                    </a:moveTo>
                    <a:cubicBezTo>
                      <a:pt x="15" y="95"/>
                      <a:pt x="15" y="95"/>
                      <a:pt x="15" y="95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27" y="121"/>
                      <a:pt x="27" y="121"/>
                      <a:pt x="27" y="121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37" y="131"/>
                      <a:pt x="37" y="131"/>
                      <a:pt x="37" y="131"/>
                    </a:cubicBezTo>
                    <a:cubicBezTo>
                      <a:pt x="36" y="131"/>
                      <a:pt x="36" y="131"/>
                      <a:pt x="36" y="131"/>
                    </a:cubicBezTo>
                    <a:cubicBezTo>
                      <a:pt x="48" y="140"/>
                      <a:pt x="48" y="140"/>
                      <a:pt x="48" y="140"/>
                    </a:cubicBezTo>
                    <a:cubicBezTo>
                      <a:pt x="47" y="139"/>
                      <a:pt x="47" y="139"/>
                      <a:pt x="47" y="139"/>
                    </a:cubicBezTo>
                    <a:cubicBezTo>
                      <a:pt x="61" y="146"/>
                      <a:pt x="61" y="146"/>
                      <a:pt x="61" y="146"/>
                    </a:cubicBezTo>
                    <a:cubicBezTo>
                      <a:pt x="60" y="146"/>
                      <a:pt x="60" y="146"/>
                      <a:pt x="60" y="146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5" y="150"/>
                      <a:pt x="75" y="150"/>
                      <a:pt x="75" y="150"/>
                    </a:cubicBezTo>
                    <a:cubicBezTo>
                      <a:pt x="92" y="151"/>
                      <a:pt x="92" y="151"/>
                      <a:pt x="92" y="151"/>
                    </a:cubicBezTo>
                    <a:cubicBezTo>
                      <a:pt x="90" y="151"/>
                      <a:pt x="90" y="151"/>
                      <a:pt x="90" y="151"/>
                    </a:cubicBezTo>
                    <a:cubicBezTo>
                      <a:pt x="108" y="150"/>
                      <a:pt x="108" y="150"/>
                      <a:pt x="108" y="150"/>
                    </a:cubicBezTo>
                    <a:cubicBezTo>
                      <a:pt x="106" y="150"/>
                      <a:pt x="106" y="150"/>
                      <a:pt x="106" y="150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21" y="146"/>
                      <a:pt x="121" y="146"/>
                      <a:pt x="121" y="146"/>
                    </a:cubicBezTo>
                    <a:cubicBezTo>
                      <a:pt x="135" y="139"/>
                      <a:pt x="135" y="139"/>
                      <a:pt x="135" y="139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46" y="131"/>
                      <a:pt x="146" y="131"/>
                      <a:pt x="146" y="131"/>
                    </a:cubicBezTo>
                    <a:cubicBezTo>
                      <a:pt x="146" y="131"/>
                      <a:pt x="146" y="131"/>
                      <a:pt x="146" y="131"/>
                    </a:cubicBezTo>
                    <a:cubicBezTo>
                      <a:pt x="156" y="120"/>
                      <a:pt x="156" y="120"/>
                      <a:pt x="156" y="120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2" y="110"/>
                      <a:pt x="162" y="110"/>
                      <a:pt x="162" y="110"/>
                    </a:cubicBezTo>
                    <a:cubicBezTo>
                      <a:pt x="167" y="95"/>
                      <a:pt x="167" y="95"/>
                      <a:pt x="167" y="95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67" y="68"/>
                      <a:pt x="167" y="68"/>
                      <a:pt x="167" y="68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56" y="45"/>
                      <a:pt x="156" y="45"/>
                      <a:pt x="156" y="45"/>
                    </a:cubicBezTo>
                    <a:cubicBezTo>
                      <a:pt x="146" y="33"/>
                      <a:pt x="146" y="33"/>
                      <a:pt x="146" y="33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2"/>
                      <a:pt x="13" y="82"/>
                      <a:pt x="13" y="82"/>
                    </a:cubicBezTo>
                    <a:lnTo>
                      <a:pt x="15" y="9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2324100" y="2039938"/>
                <a:ext cx="676275" cy="487363"/>
              </a:xfrm>
              <a:custGeom>
                <a:avLst/>
                <a:gdLst>
                  <a:gd name="T0" fmla="*/ 0 w 239"/>
                  <a:gd name="T1" fmla="*/ 2147483647 h 172"/>
                  <a:gd name="T2" fmla="*/ 2147483647 w 239"/>
                  <a:gd name="T3" fmla="*/ 0 h 172"/>
                  <a:gd name="T4" fmla="*/ 2147483647 w 239"/>
                  <a:gd name="T5" fmla="*/ 0 h 172"/>
                  <a:gd name="T6" fmla="*/ 2147483647 w 239"/>
                  <a:gd name="T7" fmla="*/ 2147483647 h 172"/>
                  <a:gd name="T8" fmla="*/ 2147483647 w 239"/>
                  <a:gd name="T9" fmla="*/ 2147483647 h 172"/>
                  <a:gd name="T10" fmla="*/ 2147483647 w 239"/>
                  <a:gd name="T11" fmla="*/ 2147483647 h 172"/>
                  <a:gd name="T12" fmla="*/ 2147483647 w 239"/>
                  <a:gd name="T13" fmla="*/ 2147483647 h 172"/>
                  <a:gd name="T14" fmla="*/ 2147483647 w 239"/>
                  <a:gd name="T15" fmla="*/ 2147483647 h 172"/>
                  <a:gd name="T16" fmla="*/ 2147483647 w 239"/>
                  <a:gd name="T17" fmla="*/ 2147483647 h 172"/>
                  <a:gd name="T18" fmla="*/ 0 w 239"/>
                  <a:gd name="T19" fmla="*/ 2147483647 h 172"/>
                  <a:gd name="T20" fmla="*/ 0 w 239"/>
                  <a:gd name="T21" fmla="*/ 2147483647 h 1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9"/>
                  <a:gd name="T34" fmla="*/ 0 h 172"/>
                  <a:gd name="T35" fmla="*/ 239 w 239"/>
                  <a:gd name="T36" fmla="*/ 172 h 1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9" h="172">
                    <a:moveTo>
                      <a:pt x="0" y="86"/>
                    </a:moveTo>
                    <a:cubicBezTo>
                      <a:pt x="0" y="39"/>
                      <a:pt x="53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85" y="0"/>
                      <a:pt x="239" y="39"/>
                      <a:pt x="239" y="86"/>
                    </a:cubicBezTo>
                    <a:cubicBezTo>
                      <a:pt x="239" y="86"/>
                      <a:pt x="239" y="86"/>
                      <a:pt x="239" y="86"/>
                    </a:cubicBezTo>
                    <a:cubicBezTo>
                      <a:pt x="239" y="86"/>
                      <a:pt x="239" y="86"/>
                      <a:pt x="239" y="86"/>
                    </a:cubicBezTo>
                    <a:cubicBezTo>
                      <a:pt x="239" y="134"/>
                      <a:pt x="185" y="172"/>
                      <a:pt x="119" y="172"/>
                    </a:cubicBezTo>
                    <a:cubicBezTo>
                      <a:pt x="119" y="172"/>
                      <a:pt x="119" y="172"/>
                      <a:pt x="119" y="172"/>
                    </a:cubicBezTo>
                    <a:cubicBezTo>
                      <a:pt x="119" y="172"/>
                      <a:pt x="119" y="172"/>
                      <a:pt x="119" y="172"/>
                    </a:cubicBezTo>
                    <a:cubicBezTo>
                      <a:pt x="53" y="172"/>
                      <a:pt x="0" y="134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8"/>
              <p:cNvSpPr>
                <a:spLocks noEditPoints="1"/>
              </p:cNvSpPr>
              <p:nvPr/>
            </p:nvSpPr>
            <p:spPr bwMode="auto">
              <a:xfrm>
                <a:off x="2303463" y="2024063"/>
                <a:ext cx="715963" cy="523875"/>
              </a:xfrm>
              <a:custGeom>
                <a:avLst/>
                <a:gdLst>
                  <a:gd name="T0" fmla="*/ 0 w 253"/>
                  <a:gd name="T1" fmla="*/ 2147483647 h 185"/>
                  <a:gd name="T2" fmla="*/ 2147483647 w 253"/>
                  <a:gd name="T3" fmla="*/ 2147483647 h 185"/>
                  <a:gd name="T4" fmla="*/ 2147483647 w 253"/>
                  <a:gd name="T5" fmla="*/ 2147483647 h 185"/>
                  <a:gd name="T6" fmla="*/ 2147483647 w 253"/>
                  <a:gd name="T7" fmla="*/ 2147483647 h 185"/>
                  <a:gd name="T8" fmla="*/ 2147483647 w 253"/>
                  <a:gd name="T9" fmla="*/ 2147483647 h 185"/>
                  <a:gd name="T10" fmla="*/ 2147483647 w 253"/>
                  <a:gd name="T11" fmla="*/ 2147483647 h 185"/>
                  <a:gd name="T12" fmla="*/ 2147483647 w 253"/>
                  <a:gd name="T13" fmla="*/ 2147483647 h 185"/>
                  <a:gd name="T14" fmla="*/ 2147483647 w 253"/>
                  <a:gd name="T15" fmla="*/ 2147483647 h 185"/>
                  <a:gd name="T16" fmla="*/ 2147483647 w 253"/>
                  <a:gd name="T17" fmla="*/ 2147483647 h 185"/>
                  <a:gd name="T18" fmla="*/ 2147483647 w 253"/>
                  <a:gd name="T19" fmla="*/ 2147483647 h 185"/>
                  <a:gd name="T20" fmla="*/ 2147483647 w 253"/>
                  <a:gd name="T21" fmla="*/ 2147483647 h 185"/>
                  <a:gd name="T22" fmla="*/ 2147483647 w 253"/>
                  <a:gd name="T23" fmla="*/ 2147483647 h 185"/>
                  <a:gd name="T24" fmla="*/ 2147483647 w 253"/>
                  <a:gd name="T25" fmla="*/ 2147483647 h 185"/>
                  <a:gd name="T26" fmla="*/ 2147483647 w 253"/>
                  <a:gd name="T27" fmla="*/ 2147483647 h 185"/>
                  <a:gd name="T28" fmla="*/ 2147483647 w 253"/>
                  <a:gd name="T29" fmla="*/ 2147483647 h 185"/>
                  <a:gd name="T30" fmla="*/ 2147483647 w 253"/>
                  <a:gd name="T31" fmla="*/ 2147483647 h 185"/>
                  <a:gd name="T32" fmla="*/ 2147483647 w 253"/>
                  <a:gd name="T33" fmla="*/ 2147483647 h 185"/>
                  <a:gd name="T34" fmla="*/ 2147483647 w 253"/>
                  <a:gd name="T35" fmla="*/ 2147483647 h 185"/>
                  <a:gd name="T36" fmla="*/ 2147483647 w 253"/>
                  <a:gd name="T37" fmla="*/ 2147483647 h 185"/>
                  <a:gd name="T38" fmla="*/ 2147483647 w 253"/>
                  <a:gd name="T39" fmla="*/ 2147483647 h 185"/>
                  <a:gd name="T40" fmla="*/ 2147483647 w 253"/>
                  <a:gd name="T41" fmla="*/ 2147483647 h 185"/>
                  <a:gd name="T42" fmla="*/ 2147483647 w 253"/>
                  <a:gd name="T43" fmla="*/ 2147483647 h 185"/>
                  <a:gd name="T44" fmla="*/ 2147483647 w 253"/>
                  <a:gd name="T45" fmla="*/ 2147483647 h 185"/>
                  <a:gd name="T46" fmla="*/ 2147483647 w 253"/>
                  <a:gd name="T47" fmla="*/ 2147483647 h 185"/>
                  <a:gd name="T48" fmla="*/ 2147483647 w 253"/>
                  <a:gd name="T49" fmla="*/ 2147483647 h 185"/>
                  <a:gd name="T50" fmla="*/ 2147483647 w 253"/>
                  <a:gd name="T51" fmla="*/ 2147483647 h 185"/>
                  <a:gd name="T52" fmla="*/ 2147483647 w 253"/>
                  <a:gd name="T53" fmla="*/ 2147483647 h 185"/>
                  <a:gd name="T54" fmla="*/ 2147483647 w 253"/>
                  <a:gd name="T55" fmla="*/ 2147483647 h 185"/>
                  <a:gd name="T56" fmla="*/ 2147483647 w 253"/>
                  <a:gd name="T57" fmla="*/ 2147483647 h 185"/>
                  <a:gd name="T58" fmla="*/ 2147483647 w 253"/>
                  <a:gd name="T59" fmla="*/ 2147483647 h 185"/>
                  <a:gd name="T60" fmla="*/ 2147483647 w 253"/>
                  <a:gd name="T61" fmla="*/ 2147483647 h 185"/>
                  <a:gd name="T62" fmla="*/ 2147483647 w 253"/>
                  <a:gd name="T63" fmla="*/ 2147483647 h 185"/>
                  <a:gd name="T64" fmla="*/ 2147483647 w 253"/>
                  <a:gd name="T65" fmla="*/ 2147483647 h 185"/>
                  <a:gd name="T66" fmla="*/ 2147483647 w 253"/>
                  <a:gd name="T67" fmla="*/ 2147483647 h 185"/>
                  <a:gd name="T68" fmla="*/ 2147483647 w 253"/>
                  <a:gd name="T69" fmla="*/ 2147483647 h 185"/>
                  <a:gd name="T70" fmla="*/ 2147483647 w 253"/>
                  <a:gd name="T71" fmla="*/ 2147483647 h 185"/>
                  <a:gd name="T72" fmla="*/ 2147483647 w 253"/>
                  <a:gd name="T73" fmla="*/ 2147483647 h 185"/>
                  <a:gd name="T74" fmla="*/ 2147483647 w 253"/>
                  <a:gd name="T75" fmla="*/ 2147483647 h 185"/>
                  <a:gd name="T76" fmla="*/ 2147483647 w 253"/>
                  <a:gd name="T77" fmla="*/ 2147483647 h 185"/>
                  <a:gd name="T78" fmla="*/ 2147483647 w 253"/>
                  <a:gd name="T79" fmla="*/ 2147483647 h 185"/>
                  <a:gd name="T80" fmla="*/ 2147483647 w 253"/>
                  <a:gd name="T81" fmla="*/ 2147483647 h 185"/>
                  <a:gd name="T82" fmla="*/ 2147483647 w 253"/>
                  <a:gd name="T83" fmla="*/ 2147483647 h 185"/>
                  <a:gd name="T84" fmla="*/ 2147483647 w 253"/>
                  <a:gd name="T85" fmla="*/ 2147483647 h 185"/>
                  <a:gd name="T86" fmla="*/ 2147483647 w 253"/>
                  <a:gd name="T87" fmla="*/ 2147483647 h 185"/>
                  <a:gd name="T88" fmla="*/ 2147483647 w 253"/>
                  <a:gd name="T89" fmla="*/ 2147483647 h 185"/>
                  <a:gd name="T90" fmla="*/ 2147483647 w 253"/>
                  <a:gd name="T91" fmla="*/ 2147483647 h 185"/>
                  <a:gd name="T92" fmla="*/ 2147483647 w 253"/>
                  <a:gd name="T93" fmla="*/ 2147483647 h 185"/>
                  <a:gd name="T94" fmla="*/ 2147483647 w 253"/>
                  <a:gd name="T95" fmla="*/ 2147483647 h 185"/>
                  <a:gd name="T96" fmla="*/ 2147483647 w 253"/>
                  <a:gd name="T97" fmla="*/ 2147483647 h 185"/>
                  <a:gd name="T98" fmla="*/ 2147483647 w 253"/>
                  <a:gd name="T99" fmla="*/ 2147483647 h 185"/>
                  <a:gd name="T100" fmla="*/ 2147483647 w 253"/>
                  <a:gd name="T101" fmla="*/ 2147483647 h 185"/>
                  <a:gd name="T102" fmla="*/ 2147483647 w 253"/>
                  <a:gd name="T103" fmla="*/ 2147483647 h 185"/>
                  <a:gd name="T104" fmla="*/ 2147483647 w 253"/>
                  <a:gd name="T105" fmla="*/ 2147483647 h 185"/>
                  <a:gd name="T106" fmla="*/ 2147483647 w 253"/>
                  <a:gd name="T107" fmla="*/ 2147483647 h 185"/>
                  <a:gd name="T108" fmla="*/ 2147483647 w 253"/>
                  <a:gd name="T109" fmla="*/ 2147483647 h 185"/>
                  <a:gd name="T110" fmla="*/ 2147483647 w 253"/>
                  <a:gd name="T111" fmla="*/ 2147483647 h 185"/>
                  <a:gd name="T112" fmla="*/ 2147483647 w 253"/>
                  <a:gd name="T113" fmla="*/ 2147483647 h 185"/>
                  <a:gd name="T114" fmla="*/ 2147483647 w 253"/>
                  <a:gd name="T115" fmla="*/ 2147483647 h 185"/>
                  <a:gd name="T116" fmla="*/ 2147483647 w 253"/>
                  <a:gd name="T117" fmla="*/ 2147483647 h 185"/>
                  <a:gd name="T118" fmla="*/ 2147483647 w 253"/>
                  <a:gd name="T119" fmla="*/ 2147483647 h 185"/>
                  <a:gd name="T120" fmla="*/ 2147483647 w 253"/>
                  <a:gd name="T121" fmla="*/ 2147483647 h 185"/>
                  <a:gd name="T122" fmla="*/ 2147483647 w 253"/>
                  <a:gd name="T123" fmla="*/ 2147483647 h 185"/>
                  <a:gd name="T124" fmla="*/ 2147483647 w 253"/>
                  <a:gd name="T125" fmla="*/ 2147483647 h 18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3"/>
                  <a:gd name="T190" fmla="*/ 0 h 185"/>
                  <a:gd name="T191" fmla="*/ 253 w 253"/>
                  <a:gd name="T192" fmla="*/ 185 h 18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3" h="185">
                    <a:moveTo>
                      <a:pt x="0" y="93"/>
                    </a:moveTo>
                    <a:cubicBezTo>
                      <a:pt x="0" y="93"/>
                      <a:pt x="0" y="92"/>
                      <a:pt x="0" y="91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3"/>
                      <a:pt x="3" y="73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6"/>
                      <a:pt x="10" y="55"/>
                      <a:pt x="11" y="55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39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5"/>
                      <a:pt x="57" y="15"/>
                      <a:pt x="57" y="15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77" y="7"/>
                      <a:pt x="78" y="7"/>
                      <a:pt x="78" y="7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2" y="2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51" y="2"/>
                      <a:pt x="151" y="2"/>
                      <a:pt x="151" y="2"/>
                    </a:cubicBezTo>
                    <a:cubicBezTo>
                      <a:pt x="151" y="2"/>
                      <a:pt x="152" y="2"/>
                      <a:pt x="152" y="2"/>
                    </a:cubicBezTo>
                    <a:cubicBezTo>
                      <a:pt x="174" y="7"/>
                      <a:pt x="174" y="7"/>
                      <a:pt x="174" y="7"/>
                    </a:cubicBezTo>
                    <a:cubicBezTo>
                      <a:pt x="174" y="7"/>
                      <a:pt x="175" y="7"/>
                      <a:pt x="175" y="7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6" y="15"/>
                      <a:pt x="196" y="15"/>
                      <a:pt x="197" y="16"/>
                    </a:cubicBezTo>
                    <a:cubicBezTo>
                      <a:pt x="214" y="26"/>
                      <a:pt x="214" y="26"/>
                      <a:pt x="214" y="26"/>
                    </a:cubicBezTo>
                    <a:cubicBezTo>
                      <a:pt x="214" y="26"/>
                      <a:pt x="215" y="26"/>
                      <a:pt x="215" y="27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30" y="40"/>
                      <a:pt x="230" y="40"/>
                      <a:pt x="231" y="40"/>
                    </a:cubicBezTo>
                    <a:cubicBezTo>
                      <a:pt x="242" y="55"/>
                      <a:pt x="242" y="55"/>
                      <a:pt x="242" y="55"/>
                    </a:cubicBezTo>
                    <a:cubicBezTo>
                      <a:pt x="242" y="55"/>
                      <a:pt x="242" y="56"/>
                      <a:pt x="242" y="56"/>
                    </a:cubicBezTo>
                    <a:cubicBezTo>
                      <a:pt x="249" y="73"/>
                      <a:pt x="249" y="73"/>
                      <a:pt x="249" y="73"/>
                    </a:cubicBezTo>
                    <a:cubicBezTo>
                      <a:pt x="250" y="73"/>
                      <a:pt x="250" y="74"/>
                      <a:pt x="250" y="74"/>
                    </a:cubicBezTo>
                    <a:cubicBezTo>
                      <a:pt x="252" y="91"/>
                      <a:pt x="252" y="91"/>
                      <a:pt x="252" y="91"/>
                    </a:cubicBezTo>
                    <a:cubicBezTo>
                      <a:pt x="253" y="92"/>
                      <a:pt x="253" y="93"/>
                      <a:pt x="252" y="93"/>
                    </a:cubicBez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50" y="111"/>
                      <a:pt x="250" y="112"/>
                      <a:pt x="249" y="112"/>
                    </a:cubicBezTo>
                    <a:cubicBezTo>
                      <a:pt x="242" y="129"/>
                      <a:pt x="242" y="129"/>
                      <a:pt x="242" y="129"/>
                    </a:cubicBezTo>
                    <a:cubicBezTo>
                      <a:pt x="242" y="129"/>
                      <a:pt x="242" y="130"/>
                      <a:pt x="242" y="130"/>
                    </a:cubicBezTo>
                    <a:cubicBezTo>
                      <a:pt x="231" y="145"/>
                      <a:pt x="231" y="145"/>
                      <a:pt x="231" y="145"/>
                    </a:cubicBezTo>
                    <a:cubicBezTo>
                      <a:pt x="230" y="145"/>
                      <a:pt x="230" y="145"/>
                      <a:pt x="230" y="145"/>
                    </a:cubicBezTo>
                    <a:cubicBezTo>
                      <a:pt x="215" y="158"/>
                      <a:pt x="215" y="158"/>
                      <a:pt x="215" y="158"/>
                    </a:cubicBezTo>
                    <a:cubicBezTo>
                      <a:pt x="215" y="159"/>
                      <a:pt x="214" y="159"/>
                      <a:pt x="214" y="159"/>
                    </a:cubicBezTo>
                    <a:cubicBezTo>
                      <a:pt x="197" y="169"/>
                      <a:pt x="197" y="169"/>
                      <a:pt x="197" y="169"/>
                    </a:cubicBezTo>
                    <a:cubicBezTo>
                      <a:pt x="196" y="170"/>
                      <a:pt x="196" y="170"/>
                      <a:pt x="195" y="170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75" y="178"/>
                      <a:pt x="174" y="178"/>
                      <a:pt x="174" y="178"/>
                    </a:cubicBezTo>
                    <a:cubicBezTo>
                      <a:pt x="152" y="183"/>
                      <a:pt x="152" y="183"/>
                      <a:pt x="152" y="183"/>
                    </a:cubicBezTo>
                    <a:cubicBezTo>
                      <a:pt x="152" y="183"/>
                      <a:pt x="151" y="183"/>
                      <a:pt x="151" y="183"/>
                    </a:cubicBezTo>
                    <a:cubicBezTo>
                      <a:pt x="127" y="185"/>
                      <a:pt x="127" y="185"/>
                      <a:pt x="127" y="185"/>
                    </a:cubicBezTo>
                    <a:cubicBezTo>
                      <a:pt x="102" y="183"/>
                      <a:pt x="102" y="183"/>
                      <a:pt x="102" y="183"/>
                    </a:cubicBezTo>
                    <a:cubicBezTo>
                      <a:pt x="101" y="183"/>
                      <a:pt x="101" y="183"/>
                      <a:pt x="101" y="183"/>
                    </a:cubicBezTo>
                    <a:cubicBezTo>
                      <a:pt x="78" y="178"/>
                      <a:pt x="78" y="178"/>
                      <a:pt x="78" y="178"/>
                    </a:cubicBezTo>
                    <a:cubicBezTo>
                      <a:pt x="78" y="178"/>
                      <a:pt x="77" y="178"/>
                      <a:pt x="77" y="178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6" y="170"/>
                      <a:pt x="56" y="169"/>
                    </a:cubicBezTo>
                    <a:cubicBezTo>
                      <a:pt x="38" y="159"/>
                      <a:pt x="38" y="159"/>
                      <a:pt x="38" y="159"/>
                    </a:cubicBezTo>
                    <a:cubicBezTo>
                      <a:pt x="38" y="159"/>
                      <a:pt x="38" y="159"/>
                      <a:pt x="37" y="158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2" y="145"/>
                      <a:pt x="22" y="145"/>
                      <a:pt x="22" y="145"/>
                    </a:cubicBezTo>
                    <a:cubicBezTo>
                      <a:pt x="11" y="130"/>
                      <a:pt x="11" y="130"/>
                      <a:pt x="11" y="130"/>
                    </a:cubicBezTo>
                    <a:cubicBezTo>
                      <a:pt x="10" y="130"/>
                      <a:pt x="10" y="129"/>
                      <a:pt x="10" y="129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3" y="112"/>
                      <a:pt x="3" y="111"/>
                      <a:pt x="3" y="111"/>
                    </a:cubicBezTo>
                    <a:lnTo>
                      <a:pt x="0" y="93"/>
                    </a:lnTo>
                    <a:close/>
                    <a:moveTo>
                      <a:pt x="16" y="109"/>
                    </a:moveTo>
                    <a:cubicBezTo>
                      <a:pt x="15" y="107"/>
                      <a:pt x="15" y="107"/>
                      <a:pt x="15" y="107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46" y="148"/>
                      <a:pt x="46" y="148"/>
                      <a:pt x="46" y="148"/>
                    </a:cubicBezTo>
                    <a:cubicBezTo>
                      <a:pt x="45" y="147"/>
                      <a:pt x="45" y="147"/>
                      <a:pt x="45" y="147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62" y="157"/>
                      <a:pt x="62" y="157"/>
                      <a:pt x="62" y="157"/>
                    </a:cubicBezTo>
                    <a:cubicBezTo>
                      <a:pt x="82" y="165"/>
                      <a:pt x="82" y="165"/>
                      <a:pt x="82" y="165"/>
                    </a:cubicBezTo>
                    <a:cubicBezTo>
                      <a:pt x="81" y="165"/>
                      <a:pt x="81" y="165"/>
                      <a:pt x="81" y="165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3" y="170"/>
                      <a:pt x="103" y="170"/>
                      <a:pt x="103" y="170"/>
                    </a:cubicBezTo>
                    <a:cubicBezTo>
                      <a:pt x="126" y="172"/>
                      <a:pt x="126" y="172"/>
                      <a:pt x="126" y="172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9" y="170"/>
                      <a:pt x="149" y="170"/>
                      <a:pt x="149" y="170"/>
                    </a:cubicBezTo>
                    <a:cubicBezTo>
                      <a:pt x="171" y="165"/>
                      <a:pt x="171" y="165"/>
                      <a:pt x="171" y="165"/>
                    </a:cubicBezTo>
                    <a:cubicBezTo>
                      <a:pt x="170" y="165"/>
                      <a:pt x="170" y="165"/>
                      <a:pt x="170" y="165"/>
                    </a:cubicBezTo>
                    <a:cubicBezTo>
                      <a:pt x="191" y="157"/>
                      <a:pt x="191" y="157"/>
                      <a:pt x="191" y="157"/>
                    </a:cubicBezTo>
                    <a:cubicBezTo>
                      <a:pt x="190" y="158"/>
                      <a:pt x="190" y="158"/>
                      <a:pt x="190" y="158"/>
                    </a:cubicBezTo>
                    <a:cubicBezTo>
                      <a:pt x="207" y="147"/>
                      <a:pt x="207" y="147"/>
                      <a:pt x="207" y="147"/>
                    </a:cubicBezTo>
                    <a:cubicBezTo>
                      <a:pt x="206" y="148"/>
                      <a:pt x="206" y="148"/>
                      <a:pt x="206" y="148"/>
                    </a:cubicBezTo>
                    <a:cubicBezTo>
                      <a:pt x="221" y="135"/>
                      <a:pt x="221" y="135"/>
                      <a:pt x="221" y="135"/>
                    </a:cubicBezTo>
                    <a:cubicBezTo>
                      <a:pt x="220" y="136"/>
                      <a:pt x="220" y="136"/>
                      <a:pt x="220" y="136"/>
                    </a:cubicBezTo>
                    <a:cubicBezTo>
                      <a:pt x="231" y="122"/>
                      <a:pt x="231" y="122"/>
                      <a:pt x="231" y="122"/>
                    </a:cubicBezTo>
                    <a:cubicBezTo>
                      <a:pt x="230" y="123"/>
                      <a:pt x="230" y="123"/>
                      <a:pt x="230" y="123"/>
                    </a:cubicBezTo>
                    <a:cubicBezTo>
                      <a:pt x="237" y="107"/>
                      <a:pt x="237" y="107"/>
                      <a:pt x="237" y="107"/>
                    </a:cubicBezTo>
                    <a:cubicBezTo>
                      <a:pt x="237" y="109"/>
                      <a:pt x="237" y="109"/>
                      <a:pt x="237" y="109"/>
                    </a:cubicBezTo>
                    <a:cubicBezTo>
                      <a:pt x="239" y="91"/>
                      <a:pt x="239" y="91"/>
                      <a:pt x="239" y="91"/>
                    </a:cubicBezTo>
                    <a:cubicBezTo>
                      <a:pt x="239" y="93"/>
                      <a:pt x="239" y="93"/>
                      <a:pt x="239" y="93"/>
                    </a:cubicBezTo>
                    <a:cubicBezTo>
                      <a:pt x="237" y="76"/>
                      <a:pt x="237" y="76"/>
                      <a:pt x="237" y="76"/>
                    </a:cubicBezTo>
                    <a:cubicBezTo>
                      <a:pt x="237" y="78"/>
                      <a:pt x="237" y="78"/>
                      <a:pt x="237" y="78"/>
                    </a:cubicBezTo>
                    <a:cubicBezTo>
                      <a:pt x="230" y="62"/>
                      <a:pt x="230" y="62"/>
                      <a:pt x="230" y="62"/>
                    </a:cubicBezTo>
                    <a:cubicBezTo>
                      <a:pt x="231" y="63"/>
                      <a:pt x="231" y="63"/>
                      <a:pt x="231" y="63"/>
                    </a:cubicBezTo>
                    <a:cubicBezTo>
                      <a:pt x="220" y="49"/>
                      <a:pt x="220" y="49"/>
                      <a:pt x="220" y="49"/>
                    </a:cubicBezTo>
                    <a:cubicBezTo>
                      <a:pt x="221" y="50"/>
                      <a:pt x="221" y="50"/>
                      <a:pt x="221" y="50"/>
                    </a:cubicBezTo>
                    <a:cubicBezTo>
                      <a:pt x="206" y="37"/>
                      <a:pt x="206" y="37"/>
                      <a:pt x="206" y="37"/>
                    </a:cubicBezTo>
                    <a:cubicBezTo>
                      <a:pt x="207" y="38"/>
                      <a:pt x="207" y="38"/>
                      <a:pt x="207" y="38"/>
                    </a:cubicBezTo>
                    <a:cubicBezTo>
                      <a:pt x="190" y="27"/>
                      <a:pt x="190" y="27"/>
                      <a:pt x="190" y="27"/>
                    </a:cubicBezTo>
                    <a:cubicBezTo>
                      <a:pt x="191" y="28"/>
                      <a:pt x="191" y="28"/>
                      <a:pt x="191" y="28"/>
                    </a:cubicBezTo>
                    <a:cubicBezTo>
                      <a:pt x="170" y="20"/>
                      <a:pt x="170" y="20"/>
                      <a:pt x="170" y="20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49" y="15"/>
                      <a:pt x="149" y="15"/>
                      <a:pt x="149" y="15"/>
                    </a:cubicBezTo>
                    <a:cubicBezTo>
                      <a:pt x="150" y="15"/>
                      <a:pt x="150" y="15"/>
                      <a:pt x="150" y="15"/>
                    </a:cubicBezTo>
                    <a:cubicBezTo>
                      <a:pt x="127" y="13"/>
                      <a:pt x="127" y="13"/>
                      <a:pt x="127" y="13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13" y="91"/>
                      <a:pt x="13" y="91"/>
                      <a:pt x="13" y="91"/>
                    </a:cubicBezTo>
                    <a:lnTo>
                      <a:pt x="16" y="10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9"/>
              <p:cNvSpPr>
                <a:spLocks/>
              </p:cNvSpPr>
              <p:nvPr/>
            </p:nvSpPr>
            <p:spPr bwMode="auto">
              <a:xfrm>
                <a:off x="2625725" y="2365376"/>
                <a:ext cx="495300" cy="428625"/>
              </a:xfrm>
              <a:custGeom>
                <a:avLst/>
                <a:gdLst>
                  <a:gd name="T0" fmla="*/ 0 w 175"/>
                  <a:gd name="T1" fmla="*/ 2147483647 h 151"/>
                  <a:gd name="T2" fmla="*/ 2147483647 w 175"/>
                  <a:gd name="T3" fmla="*/ 0 h 151"/>
                  <a:gd name="T4" fmla="*/ 2147483647 w 175"/>
                  <a:gd name="T5" fmla="*/ 0 h 151"/>
                  <a:gd name="T6" fmla="*/ 2147483647 w 175"/>
                  <a:gd name="T7" fmla="*/ 0 h 151"/>
                  <a:gd name="T8" fmla="*/ 2147483647 w 175"/>
                  <a:gd name="T9" fmla="*/ 2147483647 h 151"/>
                  <a:gd name="T10" fmla="*/ 2147483647 w 175"/>
                  <a:gd name="T11" fmla="*/ 2147483647 h 151"/>
                  <a:gd name="T12" fmla="*/ 2147483647 w 175"/>
                  <a:gd name="T13" fmla="*/ 2147483647 h 151"/>
                  <a:gd name="T14" fmla="*/ 2147483647 w 175"/>
                  <a:gd name="T15" fmla="*/ 2147483647 h 151"/>
                  <a:gd name="T16" fmla="*/ 2147483647 w 175"/>
                  <a:gd name="T17" fmla="*/ 2147483647 h 151"/>
                  <a:gd name="T18" fmla="*/ 2147483647 w 175"/>
                  <a:gd name="T19" fmla="*/ 2147483647 h 151"/>
                  <a:gd name="T20" fmla="*/ 0 w 175"/>
                  <a:gd name="T21" fmla="*/ 2147483647 h 151"/>
                  <a:gd name="T22" fmla="*/ 0 w 175"/>
                  <a:gd name="T23" fmla="*/ 2147483647 h 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5"/>
                  <a:gd name="T37" fmla="*/ 0 h 151"/>
                  <a:gd name="T38" fmla="*/ 175 w 175"/>
                  <a:gd name="T39" fmla="*/ 151 h 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5" h="151">
                    <a:moveTo>
                      <a:pt x="0" y="76"/>
                    </a:moveTo>
                    <a:cubicBezTo>
                      <a:pt x="0" y="34"/>
                      <a:pt x="40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36" y="0"/>
                      <a:pt x="175" y="34"/>
                      <a:pt x="175" y="76"/>
                    </a:cubicBezTo>
                    <a:cubicBezTo>
                      <a:pt x="175" y="76"/>
                      <a:pt x="175" y="76"/>
                      <a:pt x="175" y="76"/>
                    </a:cubicBezTo>
                    <a:cubicBezTo>
                      <a:pt x="175" y="76"/>
                      <a:pt x="175" y="76"/>
                      <a:pt x="175" y="76"/>
                    </a:cubicBezTo>
                    <a:cubicBezTo>
                      <a:pt x="175" y="118"/>
                      <a:pt x="136" y="151"/>
                      <a:pt x="88" y="151"/>
                    </a:cubicBezTo>
                    <a:cubicBezTo>
                      <a:pt x="88" y="151"/>
                      <a:pt x="88" y="151"/>
                      <a:pt x="88" y="151"/>
                    </a:cubicBezTo>
                    <a:cubicBezTo>
                      <a:pt x="88" y="151"/>
                      <a:pt x="88" y="151"/>
                      <a:pt x="88" y="151"/>
                    </a:cubicBezTo>
                    <a:cubicBezTo>
                      <a:pt x="40" y="151"/>
                      <a:pt x="0" y="118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0"/>
              <p:cNvSpPr>
                <a:spLocks noEditPoints="1"/>
              </p:cNvSpPr>
              <p:nvPr/>
            </p:nvSpPr>
            <p:spPr bwMode="auto">
              <a:xfrm>
                <a:off x="2609850" y="2346326"/>
                <a:ext cx="531813" cy="466725"/>
              </a:xfrm>
              <a:custGeom>
                <a:avLst/>
                <a:gdLst>
                  <a:gd name="T0" fmla="*/ 2147483647 w 188"/>
                  <a:gd name="T1" fmla="*/ 2147483647 h 165"/>
                  <a:gd name="T2" fmla="*/ 2147483647 w 188"/>
                  <a:gd name="T3" fmla="*/ 2147483647 h 165"/>
                  <a:gd name="T4" fmla="*/ 2147483647 w 188"/>
                  <a:gd name="T5" fmla="*/ 2147483647 h 165"/>
                  <a:gd name="T6" fmla="*/ 2147483647 w 188"/>
                  <a:gd name="T7" fmla="*/ 2147483647 h 165"/>
                  <a:gd name="T8" fmla="*/ 2147483647 w 188"/>
                  <a:gd name="T9" fmla="*/ 2147483647 h 165"/>
                  <a:gd name="T10" fmla="*/ 2147483647 w 188"/>
                  <a:gd name="T11" fmla="*/ 0 h 165"/>
                  <a:gd name="T12" fmla="*/ 2147483647 w 188"/>
                  <a:gd name="T13" fmla="*/ 2147483647 h 165"/>
                  <a:gd name="T14" fmla="*/ 2147483647 w 188"/>
                  <a:gd name="T15" fmla="*/ 2147483647 h 165"/>
                  <a:gd name="T16" fmla="*/ 2147483647 w 188"/>
                  <a:gd name="T17" fmla="*/ 2147483647 h 165"/>
                  <a:gd name="T18" fmla="*/ 2147483647 w 188"/>
                  <a:gd name="T19" fmla="*/ 2147483647 h 165"/>
                  <a:gd name="T20" fmla="*/ 2147483647 w 188"/>
                  <a:gd name="T21" fmla="*/ 2147483647 h 165"/>
                  <a:gd name="T22" fmla="*/ 2147483647 w 188"/>
                  <a:gd name="T23" fmla="*/ 2147483647 h 165"/>
                  <a:gd name="T24" fmla="*/ 2147483647 w 188"/>
                  <a:gd name="T25" fmla="*/ 2147483647 h 165"/>
                  <a:gd name="T26" fmla="*/ 2147483647 w 188"/>
                  <a:gd name="T27" fmla="*/ 2147483647 h 165"/>
                  <a:gd name="T28" fmla="*/ 2147483647 w 188"/>
                  <a:gd name="T29" fmla="*/ 2147483647 h 165"/>
                  <a:gd name="T30" fmla="*/ 2147483647 w 188"/>
                  <a:gd name="T31" fmla="*/ 2147483647 h 165"/>
                  <a:gd name="T32" fmla="*/ 2147483647 w 188"/>
                  <a:gd name="T33" fmla="*/ 2147483647 h 165"/>
                  <a:gd name="T34" fmla="*/ 2147483647 w 188"/>
                  <a:gd name="T35" fmla="*/ 2147483647 h 165"/>
                  <a:gd name="T36" fmla="*/ 2147483647 w 188"/>
                  <a:gd name="T37" fmla="*/ 2147483647 h 165"/>
                  <a:gd name="T38" fmla="*/ 2147483647 w 188"/>
                  <a:gd name="T39" fmla="*/ 2147483647 h 165"/>
                  <a:gd name="T40" fmla="*/ 2147483647 w 188"/>
                  <a:gd name="T41" fmla="*/ 2147483647 h 165"/>
                  <a:gd name="T42" fmla="*/ 2147483647 w 188"/>
                  <a:gd name="T43" fmla="*/ 2147483647 h 165"/>
                  <a:gd name="T44" fmla="*/ 2147483647 w 188"/>
                  <a:gd name="T45" fmla="*/ 2147483647 h 165"/>
                  <a:gd name="T46" fmla="*/ 2147483647 w 188"/>
                  <a:gd name="T47" fmla="*/ 2147483647 h 165"/>
                  <a:gd name="T48" fmla="*/ 2147483647 w 188"/>
                  <a:gd name="T49" fmla="*/ 2147483647 h 165"/>
                  <a:gd name="T50" fmla="*/ 2147483647 w 188"/>
                  <a:gd name="T51" fmla="*/ 2147483647 h 165"/>
                  <a:gd name="T52" fmla="*/ 2147483647 w 188"/>
                  <a:gd name="T53" fmla="*/ 2147483647 h 165"/>
                  <a:gd name="T54" fmla="*/ 2147483647 w 188"/>
                  <a:gd name="T55" fmla="*/ 2147483647 h 165"/>
                  <a:gd name="T56" fmla="*/ 2147483647 w 188"/>
                  <a:gd name="T57" fmla="*/ 2147483647 h 165"/>
                  <a:gd name="T58" fmla="*/ 2147483647 w 188"/>
                  <a:gd name="T59" fmla="*/ 2147483647 h 165"/>
                  <a:gd name="T60" fmla="*/ 2147483647 w 188"/>
                  <a:gd name="T61" fmla="*/ 2147483647 h 165"/>
                  <a:gd name="T62" fmla="*/ 2147483647 w 188"/>
                  <a:gd name="T63" fmla="*/ 2147483647 h 165"/>
                  <a:gd name="T64" fmla="*/ 2147483647 w 188"/>
                  <a:gd name="T65" fmla="*/ 2147483647 h 165"/>
                  <a:gd name="T66" fmla="*/ 2147483647 w 188"/>
                  <a:gd name="T67" fmla="*/ 2147483647 h 165"/>
                  <a:gd name="T68" fmla="*/ 2147483647 w 188"/>
                  <a:gd name="T69" fmla="*/ 2147483647 h 165"/>
                  <a:gd name="T70" fmla="*/ 2147483647 w 188"/>
                  <a:gd name="T71" fmla="*/ 2147483647 h 165"/>
                  <a:gd name="T72" fmla="*/ 2147483647 w 188"/>
                  <a:gd name="T73" fmla="*/ 2147483647 h 165"/>
                  <a:gd name="T74" fmla="*/ 2147483647 w 188"/>
                  <a:gd name="T75" fmla="*/ 2147483647 h 165"/>
                  <a:gd name="T76" fmla="*/ 2147483647 w 188"/>
                  <a:gd name="T77" fmla="*/ 2147483647 h 165"/>
                  <a:gd name="T78" fmla="*/ 2147483647 w 188"/>
                  <a:gd name="T79" fmla="*/ 2147483647 h 165"/>
                  <a:gd name="T80" fmla="*/ 2147483647 w 188"/>
                  <a:gd name="T81" fmla="*/ 2147483647 h 165"/>
                  <a:gd name="T82" fmla="*/ 2147483647 w 188"/>
                  <a:gd name="T83" fmla="*/ 2147483647 h 165"/>
                  <a:gd name="T84" fmla="*/ 2147483647 w 188"/>
                  <a:gd name="T85" fmla="*/ 2147483647 h 1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8"/>
                  <a:gd name="T130" fmla="*/ 0 h 165"/>
                  <a:gd name="T131" fmla="*/ 188 w 188"/>
                  <a:gd name="T132" fmla="*/ 165 h 1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8" h="165">
                    <a:moveTo>
                      <a:pt x="0" y="84"/>
                    </a:moveTo>
                    <a:cubicBezTo>
                      <a:pt x="0" y="83"/>
                      <a:pt x="0" y="82"/>
                      <a:pt x="0" y="82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6"/>
                      <a:pt x="2" y="66"/>
                      <a:pt x="2" y="65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0"/>
                      <a:pt x="7" y="50"/>
                      <a:pt x="8" y="5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7"/>
                      <a:pt x="16" y="36"/>
                      <a:pt x="16" y="36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4"/>
                      <a:pt x="42" y="14"/>
                      <a:pt x="42" y="14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8" y="7"/>
                      <a:pt x="58" y="7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5" y="2"/>
                      <a:pt x="75" y="2"/>
                      <a:pt x="76" y="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0" y="7"/>
                      <a:pt x="131" y="7"/>
                      <a:pt x="131" y="7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6" y="14"/>
                      <a:pt x="147" y="14"/>
                      <a:pt x="147" y="15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1" y="25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72" y="36"/>
                      <a:pt x="172" y="37"/>
                      <a:pt x="172" y="37"/>
                    </a:cubicBezTo>
                    <a:cubicBezTo>
                      <a:pt x="180" y="50"/>
                      <a:pt x="180" y="50"/>
                      <a:pt x="180" y="50"/>
                    </a:cubicBezTo>
                    <a:cubicBezTo>
                      <a:pt x="180" y="50"/>
                      <a:pt x="181" y="50"/>
                      <a:pt x="181" y="51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86" y="66"/>
                      <a:pt x="186" y="66"/>
                      <a:pt x="186" y="67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3"/>
                      <a:pt x="188" y="84"/>
                    </a:cubicBezTo>
                    <a:cubicBezTo>
                      <a:pt x="186" y="99"/>
                      <a:pt x="186" y="99"/>
                      <a:pt x="186" y="99"/>
                    </a:cubicBezTo>
                    <a:cubicBezTo>
                      <a:pt x="186" y="100"/>
                      <a:pt x="186" y="100"/>
                      <a:pt x="186" y="101"/>
                    </a:cubicBezTo>
                    <a:cubicBezTo>
                      <a:pt x="181" y="115"/>
                      <a:pt x="181" y="115"/>
                      <a:pt x="181" y="115"/>
                    </a:cubicBezTo>
                    <a:cubicBezTo>
                      <a:pt x="181" y="115"/>
                      <a:pt x="180" y="116"/>
                      <a:pt x="180" y="116"/>
                    </a:cubicBezTo>
                    <a:cubicBezTo>
                      <a:pt x="172" y="129"/>
                      <a:pt x="172" y="129"/>
                      <a:pt x="172" y="129"/>
                    </a:cubicBezTo>
                    <a:cubicBezTo>
                      <a:pt x="172" y="129"/>
                      <a:pt x="172" y="129"/>
                      <a:pt x="171" y="130"/>
                    </a:cubicBezTo>
                    <a:cubicBezTo>
                      <a:pt x="161" y="141"/>
                      <a:pt x="161" y="141"/>
                      <a:pt x="161" y="141"/>
                    </a:cubicBezTo>
                    <a:cubicBezTo>
                      <a:pt x="160" y="141"/>
                      <a:pt x="160" y="142"/>
                      <a:pt x="160" y="142"/>
                    </a:cubicBezTo>
                    <a:cubicBezTo>
                      <a:pt x="147" y="151"/>
                      <a:pt x="147" y="151"/>
                      <a:pt x="147" y="151"/>
                    </a:cubicBezTo>
                    <a:cubicBezTo>
                      <a:pt x="147" y="151"/>
                      <a:pt x="146" y="152"/>
                      <a:pt x="146" y="152"/>
                    </a:cubicBezTo>
                    <a:cubicBezTo>
                      <a:pt x="131" y="159"/>
                      <a:pt x="131" y="159"/>
                      <a:pt x="131" y="159"/>
                    </a:cubicBezTo>
                    <a:cubicBezTo>
                      <a:pt x="130" y="159"/>
                      <a:pt x="130" y="159"/>
                      <a:pt x="130" y="159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13" y="164"/>
                      <a:pt x="113" y="164"/>
                      <a:pt x="112" y="164"/>
                    </a:cubicBezTo>
                    <a:cubicBezTo>
                      <a:pt x="94" y="165"/>
                      <a:pt x="94" y="165"/>
                      <a:pt x="94" y="165"/>
                    </a:cubicBezTo>
                    <a:cubicBezTo>
                      <a:pt x="94" y="165"/>
                      <a:pt x="94" y="165"/>
                      <a:pt x="93" y="165"/>
                    </a:cubicBezTo>
                    <a:cubicBezTo>
                      <a:pt x="76" y="164"/>
                      <a:pt x="76" y="164"/>
                      <a:pt x="76" y="164"/>
                    </a:cubicBezTo>
                    <a:cubicBezTo>
                      <a:pt x="75" y="164"/>
                      <a:pt x="75" y="164"/>
                      <a:pt x="74" y="163"/>
                    </a:cubicBezTo>
                    <a:cubicBezTo>
                      <a:pt x="58" y="159"/>
                      <a:pt x="58" y="159"/>
                      <a:pt x="58" y="159"/>
                    </a:cubicBezTo>
                    <a:cubicBezTo>
                      <a:pt x="58" y="159"/>
                      <a:pt x="57" y="159"/>
                      <a:pt x="57" y="159"/>
                    </a:cubicBezTo>
                    <a:cubicBezTo>
                      <a:pt x="42" y="152"/>
                      <a:pt x="42" y="152"/>
                      <a:pt x="42" y="152"/>
                    </a:cubicBezTo>
                    <a:cubicBezTo>
                      <a:pt x="42" y="152"/>
                      <a:pt x="41" y="151"/>
                      <a:pt x="41" y="151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142"/>
                      <a:pt x="28" y="141"/>
                      <a:pt x="27" y="141"/>
                    </a:cubicBezTo>
                    <a:cubicBezTo>
                      <a:pt x="16" y="130"/>
                      <a:pt x="16" y="130"/>
                      <a:pt x="16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7" y="116"/>
                      <a:pt x="7" y="115"/>
                      <a:pt x="7" y="115"/>
                    </a:cubicBezTo>
                    <a:cubicBezTo>
                      <a:pt x="2" y="101"/>
                      <a:pt x="2" y="101"/>
                      <a:pt x="2" y="101"/>
                    </a:cubicBezTo>
                    <a:cubicBezTo>
                      <a:pt x="2" y="100"/>
                      <a:pt x="1" y="100"/>
                      <a:pt x="1" y="99"/>
                    </a:cubicBezTo>
                    <a:lnTo>
                      <a:pt x="0" y="84"/>
                    </a:lnTo>
                    <a:close/>
                    <a:moveTo>
                      <a:pt x="15" y="97"/>
                    </a:moveTo>
                    <a:cubicBezTo>
                      <a:pt x="14" y="96"/>
                      <a:pt x="14" y="96"/>
                      <a:pt x="14" y="96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27" y="122"/>
                      <a:pt x="27" y="122"/>
                      <a:pt x="27" y="122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37" y="132"/>
                      <a:pt x="37" y="132"/>
                      <a:pt x="37" y="132"/>
                    </a:cubicBezTo>
                    <a:cubicBezTo>
                      <a:pt x="36" y="131"/>
                      <a:pt x="36" y="131"/>
                      <a:pt x="36" y="131"/>
                    </a:cubicBezTo>
                    <a:cubicBezTo>
                      <a:pt x="49" y="140"/>
                      <a:pt x="49" y="140"/>
                      <a:pt x="49" y="140"/>
                    </a:cubicBezTo>
                    <a:cubicBezTo>
                      <a:pt x="48" y="140"/>
                      <a:pt x="48" y="140"/>
                      <a:pt x="48" y="140"/>
                    </a:cubicBezTo>
                    <a:cubicBezTo>
                      <a:pt x="63" y="147"/>
                      <a:pt x="63" y="147"/>
                      <a:pt x="63" y="147"/>
                    </a:cubicBezTo>
                    <a:cubicBezTo>
                      <a:pt x="62" y="146"/>
                      <a:pt x="62" y="146"/>
                      <a:pt x="62" y="146"/>
                    </a:cubicBezTo>
                    <a:cubicBezTo>
                      <a:pt x="78" y="151"/>
                      <a:pt x="78" y="151"/>
                      <a:pt x="78" y="151"/>
                    </a:cubicBezTo>
                    <a:cubicBezTo>
                      <a:pt x="77" y="150"/>
                      <a:pt x="77" y="150"/>
                      <a:pt x="77" y="150"/>
                    </a:cubicBezTo>
                    <a:cubicBezTo>
                      <a:pt x="94" y="152"/>
                      <a:pt x="94" y="152"/>
                      <a:pt x="94" y="152"/>
                    </a:cubicBezTo>
                    <a:cubicBezTo>
                      <a:pt x="93" y="152"/>
                      <a:pt x="93" y="152"/>
                      <a:pt x="93" y="152"/>
                    </a:cubicBezTo>
                    <a:cubicBezTo>
                      <a:pt x="111" y="150"/>
                      <a:pt x="111" y="150"/>
                      <a:pt x="111" y="150"/>
                    </a:cubicBezTo>
                    <a:cubicBezTo>
                      <a:pt x="110" y="151"/>
                      <a:pt x="110" y="151"/>
                      <a:pt x="110" y="151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5" y="146"/>
                      <a:pt x="125" y="146"/>
                      <a:pt x="125" y="146"/>
                    </a:cubicBezTo>
                    <a:cubicBezTo>
                      <a:pt x="140" y="139"/>
                      <a:pt x="140" y="139"/>
                      <a:pt x="140" y="139"/>
                    </a:cubicBezTo>
                    <a:cubicBezTo>
                      <a:pt x="139" y="140"/>
                      <a:pt x="139" y="140"/>
                      <a:pt x="139" y="140"/>
                    </a:cubicBezTo>
                    <a:cubicBezTo>
                      <a:pt x="152" y="131"/>
                      <a:pt x="152" y="131"/>
                      <a:pt x="152" y="131"/>
                    </a:cubicBezTo>
                    <a:cubicBezTo>
                      <a:pt x="151" y="132"/>
                      <a:pt x="151" y="132"/>
                      <a:pt x="151" y="132"/>
                    </a:cubicBezTo>
                    <a:cubicBezTo>
                      <a:pt x="162" y="120"/>
                      <a:pt x="162" y="120"/>
                      <a:pt x="162" y="120"/>
                    </a:cubicBezTo>
                    <a:cubicBezTo>
                      <a:pt x="161" y="122"/>
                      <a:pt x="161" y="122"/>
                      <a:pt x="161" y="122"/>
                    </a:cubicBezTo>
                    <a:cubicBezTo>
                      <a:pt x="169" y="109"/>
                      <a:pt x="169" y="109"/>
                      <a:pt x="169" y="109"/>
                    </a:cubicBezTo>
                    <a:cubicBezTo>
                      <a:pt x="168" y="110"/>
                      <a:pt x="168" y="110"/>
                      <a:pt x="168" y="110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5" y="82"/>
                      <a:pt x="175" y="82"/>
                      <a:pt x="175" y="82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70"/>
                      <a:pt x="173" y="70"/>
                      <a:pt x="173" y="70"/>
                    </a:cubicBezTo>
                    <a:cubicBezTo>
                      <a:pt x="168" y="56"/>
                      <a:pt x="168" y="56"/>
                      <a:pt x="168" y="56"/>
                    </a:cubicBezTo>
                    <a:cubicBezTo>
                      <a:pt x="169" y="57"/>
                      <a:pt x="169" y="57"/>
                      <a:pt x="169" y="57"/>
                    </a:cubicBezTo>
                    <a:cubicBezTo>
                      <a:pt x="161" y="44"/>
                      <a:pt x="161" y="44"/>
                      <a:pt x="161" y="44"/>
                    </a:cubicBezTo>
                    <a:cubicBezTo>
                      <a:pt x="162" y="45"/>
                      <a:pt x="162" y="45"/>
                      <a:pt x="162" y="45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2" y="35"/>
                      <a:pt x="152" y="35"/>
                      <a:pt x="152" y="35"/>
                    </a:cubicBezTo>
                    <a:cubicBezTo>
                      <a:pt x="139" y="25"/>
                      <a:pt x="139" y="25"/>
                      <a:pt x="139" y="25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4" y="14"/>
                      <a:pt x="94" y="14"/>
                      <a:pt x="94" y="14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3" y="82"/>
                      <a:pt x="13" y="82"/>
                      <a:pt x="13" y="82"/>
                    </a:cubicBezTo>
                    <a:lnTo>
                      <a:pt x="15" y="9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1"/>
              <p:cNvSpPr>
                <a:spLocks/>
              </p:cNvSpPr>
              <p:nvPr/>
            </p:nvSpPr>
            <p:spPr bwMode="auto">
              <a:xfrm>
                <a:off x="1989138" y="2252663"/>
                <a:ext cx="588963" cy="303213"/>
              </a:xfrm>
              <a:custGeom>
                <a:avLst/>
                <a:gdLst>
                  <a:gd name="T0" fmla="*/ 0 w 208"/>
                  <a:gd name="T1" fmla="*/ 2147483647 h 107"/>
                  <a:gd name="T2" fmla="*/ 2147483647 w 208"/>
                  <a:gd name="T3" fmla="*/ 0 h 107"/>
                  <a:gd name="T4" fmla="*/ 2147483647 w 208"/>
                  <a:gd name="T5" fmla="*/ 0 h 107"/>
                  <a:gd name="T6" fmla="*/ 2147483647 w 208"/>
                  <a:gd name="T7" fmla="*/ 2147483647 h 107"/>
                  <a:gd name="T8" fmla="*/ 2147483647 w 208"/>
                  <a:gd name="T9" fmla="*/ 2147483647 h 107"/>
                  <a:gd name="T10" fmla="*/ 2147483647 w 208"/>
                  <a:gd name="T11" fmla="*/ 2147483647 h 107"/>
                  <a:gd name="T12" fmla="*/ 2147483647 w 208"/>
                  <a:gd name="T13" fmla="*/ 2147483647 h 107"/>
                  <a:gd name="T14" fmla="*/ 2147483647 w 208"/>
                  <a:gd name="T15" fmla="*/ 2147483647 h 107"/>
                  <a:gd name="T16" fmla="*/ 2147483647 w 208"/>
                  <a:gd name="T17" fmla="*/ 2147483647 h 107"/>
                  <a:gd name="T18" fmla="*/ 0 w 208"/>
                  <a:gd name="T19" fmla="*/ 2147483647 h 107"/>
                  <a:gd name="T20" fmla="*/ 0 w 208"/>
                  <a:gd name="T21" fmla="*/ 2147483647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07"/>
                  <a:gd name="T35" fmla="*/ 208 w 208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07">
                    <a:moveTo>
                      <a:pt x="0" y="53"/>
                    </a:moveTo>
                    <a:cubicBezTo>
                      <a:pt x="0" y="24"/>
                      <a:pt x="47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62" y="0"/>
                      <a:pt x="208" y="24"/>
                      <a:pt x="208" y="53"/>
                    </a:cubicBezTo>
                    <a:cubicBezTo>
                      <a:pt x="208" y="53"/>
                      <a:pt x="208" y="53"/>
                      <a:pt x="208" y="53"/>
                    </a:cubicBezTo>
                    <a:cubicBezTo>
                      <a:pt x="208" y="53"/>
                      <a:pt x="208" y="53"/>
                      <a:pt x="208" y="53"/>
                    </a:cubicBezTo>
                    <a:cubicBezTo>
                      <a:pt x="208" y="83"/>
                      <a:pt x="162" y="107"/>
                      <a:pt x="104" y="107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47" y="107"/>
                      <a:pt x="0" y="8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2"/>
              <p:cNvSpPr>
                <a:spLocks/>
              </p:cNvSpPr>
              <p:nvPr/>
            </p:nvSpPr>
            <p:spPr bwMode="auto">
              <a:xfrm>
                <a:off x="2292350" y="2346326"/>
                <a:ext cx="449263" cy="361950"/>
              </a:xfrm>
              <a:custGeom>
                <a:avLst/>
                <a:gdLst>
                  <a:gd name="T0" fmla="*/ 0 w 159"/>
                  <a:gd name="T1" fmla="*/ 2147483647 h 128"/>
                  <a:gd name="T2" fmla="*/ 2147483647 w 159"/>
                  <a:gd name="T3" fmla="*/ 0 h 128"/>
                  <a:gd name="T4" fmla="*/ 2147483647 w 159"/>
                  <a:gd name="T5" fmla="*/ 0 h 128"/>
                  <a:gd name="T6" fmla="*/ 2147483647 w 159"/>
                  <a:gd name="T7" fmla="*/ 0 h 128"/>
                  <a:gd name="T8" fmla="*/ 2147483647 w 159"/>
                  <a:gd name="T9" fmla="*/ 2147483647 h 128"/>
                  <a:gd name="T10" fmla="*/ 2147483647 w 159"/>
                  <a:gd name="T11" fmla="*/ 2147483647 h 128"/>
                  <a:gd name="T12" fmla="*/ 2147483647 w 159"/>
                  <a:gd name="T13" fmla="*/ 2147483647 h 128"/>
                  <a:gd name="T14" fmla="*/ 2147483647 w 159"/>
                  <a:gd name="T15" fmla="*/ 2147483647 h 128"/>
                  <a:gd name="T16" fmla="*/ 2147483647 w 159"/>
                  <a:gd name="T17" fmla="*/ 2147483647 h 128"/>
                  <a:gd name="T18" fmla="*/ 2147483647 w 159"/>
                  <a:gd name="T19" fmla="*/ 2147483647 h 128"/>
                  <a:gd name="T20" fmla="*/ 0 w 159"/>
                  <a:gd name="T21" fmla="*/ 2147483647 h 128"/>
                  <a:gd name="T22" fmla="*/ 0 w 159"/>
                  <a:gd name="T23" fmla="*/ 2147483647 h 1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9"/>
                  <a:gd name="T37" fmla="*/ 0 h 128"/>
                  <a:gd name="T38" fmla="*/ 159 w 159"/>
                  <a:gd name="T39" fmla="*/ 128 h 1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9" h="128">
                    <a:moveTo>
                      <a:pt x="0" y="64"/>
                    </a:moveTo>
                    <a:cubicBezTo>
                      <a:pt x="0" y="29"/>
                      <a:pt x="36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23" y="0"/>
                      <a:pt x="159" y="29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100"/>
                      <a:pt x="123" y="128"/>
                      <a:pt x="80" y="128"/>
                    </a:cubicBezTo>
                    <a:cubicBezTo>
                      <a:pt x="80" y="128"/>
                      <a:pt x="80" y="128"/>
                      <a:pt x="80" y="128"/>
                    </a:cubicBezTo>
                    <a:cubicBezTo>
                      <a:pt x="80" y="128"/>
                      <a:pt x="80" y="128"/>
                      <a:pt x="80" y="128"/>
                    </a:cubicBezTo>
                    <a:cubicBezTo>
                      <a:pt x="36" y="128"/>
                      <a:pt x="0" y="100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3"/>
              <p:cNvSpPr>
                <a:spLocks/>
              </p:cNvSpPr>
              <p:nvPr/>
            </p:nvSpPr>
            <p:spPr bwMode="auto">
              <a:xfrm>
                <a:off x="2636838" y="2233613"/>
                <a:ext cx="447675" cy="361950"/>
              </a:xfrm>
              <a:custGeom>
                <a:avLst/>
                <a:gdLst>
                  <a:gd name="T0" fmla="*/ 0 w 158"/>
                  <a:gd name="T1" fmla="*/ 2147483647 h 128"/>
                  <a:gd name="T2" fmla="*/ 2147483647 w 158"/>
                  <a:gd name="T3" fmla="*/ 0 h 128"/>
                  <a:gd name="T4" fmla="*/ 2147483647 w 158"/>
                  <a:gd name="T5" fmla="*/ 0 h 128"/>
                  <a:gd name="T6" fmla="*/ 2147483647 w 158"/>
                  <a:gd name="T7" fmla="*/ 0 h 128"/>
                  <a:gd name="T8" fmla="*/ 2147483647 w 158"/>
                  <a:gd name="T9" fmla="*/ 2147483647 h 128"/>
                  <a:gd name="T10" fmla="*/ 2147483647 w 158"/>
                  <a:gd name="T11" fmla="*/ 2147483647 h 128"/>
                  <a:gd name="T12" fmla="*/ 2147483647 w 158"/>
                  <a:gd name="T13" fmla="*/ 2147483647 h 128"/>
                  <a:gd name="T14" fmla="*/ 2147483647 w 158"/>
                  <a:gd name="T15" fmla="*/ 2147483647 h 128"/>
                  <a:gd name="T16" fmla="*/ 2147483647 w 158"/>
                  <a:gd name="T17" fmla="*/ 2147483647 h 128"/>
                  <a:gd name="T18" fmla="*/ 2147483647 w 158"/>
                  <a:gd name="T19" fmla="*/ 2147483647 h 128"/>
                  <a:gd name="T20" fmla="*/ 0 w 158"/>
                  <a:gd name="T21" fmla="*/ 2147483647 h 128"/>
                  <a:gd name="T22" fmla="*/ 0 w 158"/>
                  <a:gd name="T23" fmla="*/ 2147483647 h 1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8"/>
                  <a:gd name="T37" fmla="*/ 0 h 128"/>
                  <a:gd name="T38" fmla="*/ 158 w 158"/>
                  <a:gd name="T39" fmla="*/ 128 h 1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8" h="128">
                    <a:moveTo>
                      <a:pt x="0" y="64"/>
                    </a:moveTo>
                    <a:cubicBezTo>
                      <a:pt x="0" y="29"/>
                      <a:pt x="35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123" y="0"/>
                      <a:pt x="158" y="29"/>
                      <a:pt x="158" y="64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8" y="99"/>
                      <a:pt x="123" y="128"/>
                      <a:pt x="79" y="128"/>
                    </a:cubicBezTo>
                    <a:cubicBezTo>
                      <a:pt x="79" y="128"/>
                      <a:pt x="79" y="128"/>
                      <a:pt x="79" y="128"/>
                    </a:cubicBezTo>
                    <a:cubicBezTo>
                      <a:pt x="79" y="128"/>
                      <a:pt x="79" y="128"/>
                      <a:pt x="79" y="128"/>
                    </a:cubicBezTo>
                    <a:cubicBezTo>
                      <a:pt x="35" y="128"/>
                      <a:pt x="0" y="99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1" name="Picture 60" descr="Axway cloud v3.pn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3336" y="5550045"/>
              <a:ext cx="2619634" cy="440557"/>
            </a:xfrm>
            <a:prstGeom prst="rect">
              <a:avLst/>
            </a:prstGeom>
          </p:spPr>
        </p:pic>
      </p:grpSp>
      <p:grpSp>
        <p:nvGrpSpPr>
          <p:cNvPr id="63" name="Group 123"/>
          <p:cNvGrpSpPr>
            <a:grpSpLocks/>
          </p:cNvGrpSpPr>
          <p:nvPr/>
        </p:nvGrpSpPr>
        <p:grpSpPr bwMode="auto">
          <a:xfrm>
            <a:off x="5143348" y="5283635"/>
            <a:ext cx="1143000" cy="1060450"/>
            <a:chOff x="1789113" y="4265613"/>
            <a:chExt cx="1143000" cy="1060450"/>
          </a:xfrm>
        </p:grpSpPr>
        <p:sp>
          <p:nvSpPr>
            <p:cNvPr id="76" name="Freeform 91"/>
            <p:cNvSpPr>
              <a:spLocks/>
            </p:cNvSpPr>
            <p:nvPr/>
          </p:nvSpPr>
          <p:spPr bwMode="auto">
            <a:xfrm>
              <a:off x="2389188" y="4265613"/>
              <a:ext cx="542925" cy="1060450"/>
            </a:xfrm>
            <a:custGeom>
              <a:avLst/>
              <a:gdLst>
                <a:gd name="T0" fmla="*/ 0 w 192"/>
                <a:gd name="T1" fmla="*/ 2147483647 h 374"/>
                <a:gd name="T2" fmla="*/ 2147483647 w 192"/>
                <a:gd name="T3" fmla="*/ 0 h 374"/>
                <a:gd name="T4" fmla="*/ 2147483647 w 192"/>
                <a:gd name="T5" fmla="*/ 0 h 374"/>
                <a:gd name="T6" fmla="*/ 2147483647 w 192"/>
                <a:gd name="T7" fmla="*/ 0 h 374"/>
                <a:gd name="T8" fmla="*/ 2147483647 w 192"/>
                <a:gd name="T9" fmla="*/ 0 h 374"/>
                <a:gd name="T10" fmla="*/ 2147483647 w 192"/>
                <a:gd name="T11" fmla="*/ 0 h 374"/>
                <a:gd name="T12" fmla="*/ 2147483647 w 192"/>
                <a:gd name="T13" fmla="*/ 2147483647 h 374"/>
                <a:gd name="T14" fmla="*/ 2147483647 w 192"/>
                <a:gd name="T15" fmla="*/ 2147483647 h 374"/>
                <a:gd name="T16" fmla="*/ 2147483647 w 192"/>
                <a:gd name="T17" fmla="*/ 2147483647 h 374"/>
                <a:gd name="T18" fmla="*/ 2147483647 w 192"/>
                <a:gd name="T19" fmla="*/ 2147483647 h 374"/>
                <a:gd name="T20" fmla="*/ 2147483647 w 192"/>
                <a:gd name="T21" fmla="*/ 2147483647 h 374"/>
                <a:gd name="T22" fmla="*/ 2147483647 w 192"/>
                <a:gd name="T23" fmla="*/ 2147483647 h 374"/>
                <a:gd name="T24" fmla="*/ 2147483647 w 192"/>
                <a:gd name="T25" fmla="*/ 2147483647 h 374"/>
                <a:gd name="T26" fmla="*/ 2147483647 w 192"/>
                <a:gd name="T27" fmla="*/ 2147483647 h 374"/>
                <a:gd name="T28" fmla="*/ 2147483647 w 192"/>
                <a:gd name="T29" fmla="*/ 2147483647 h 374"/>
                <a:gd name="T30" fmla="*/ 2147483647 w 192"/>
                <a:gd name="T31" fmla="*/ 2147483647 h 374"/>
                <a:gd name="T32" fmla="*/ 0 w 192"/>
                <a:gd name="T33" fmla="*/ 2147483647 h 374"/>
                <a:gd name="T34" fmla="*/ 0 w 192"/>
                <a:gd name="T35" fmla="*/ 2147483647 h 374"/>
                <a:gd name="T36" fmla="*/ 0 w 192"/>
                <a:gd name="T37" fmla="*/ 2147483647 h 3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2"/>
                <a:gd name="T58" fmla="*/ 0 h 374"/>
                <a:gd name="T59" fmla="*/ 192 w 192"/>
                <a:gd name="T60" fmla="*/ 374 h 3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2" h="374">
                  <a:moveTo>
                    <a:pt x="0" y="21"/>
                  </a:moveTo>
                  <a:cubicBezTo>
                    <a:pt x="0" y="9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3" y="0"/>
                    <a:pt x="192" y="9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354"/>
                    <a:pt x="192" y="354"/>
                    <a:pt x="192" y="354"/>
                  </a:cubicBezTo>
                  <a:cubicBezTo>
                    <a:pt x="192" y="354"/>
                    <a:pt x="192" y="354"/>
                    <a:pt x="192" y="354"/>
                  </a:cubicBezTo>
                  <a:cubicBezTo>
                    <a:pt x="192" y="365"/>
                    <a:pt x="183" y="374"/>
                    <a:pt x="172" y="374"/>
                  </a:cubicBezTo>
                  <a:cubicBezTo>
                    <a:pt x="172" y="374"/>
                    <a:pt x="172" y="374"/>
                    <a:pt x="172" y="374"/>
                  </a:cubicBezTo>
                  <a:cubicBezTo>
                    <a:pt x="172" y="374"/>
                    <a:pt x="172" y="374"/>
                    <a:pt x="172" y="374"/>
                  </a:cubicBezTo>
                  <a:cubicBezTo>
                    <a:pt x="21" y="374"/>
                    <a:pt x="21" y="374"/>
                    <a:pt x="21" y="374"/>
                  </a:cubicBezTo>
                  <a:cubicBezTo>
                    <a:pt x="21" y="374"/>
                    <a:pt x="21" y="374"/>
                    <a:pt x="21" y="374"/>
                  </a:cubicBezTo>
                  <a:cubicBezTo>
                    <a:pt x="9" y="374"/>
                    <a:pt x="0" y="365"/>
                    <a:pt x="0" y="354"/>
                  </a:cubicBezTo>
                  <a:cubicBezTo>
                    <a:pt x="0" y="354"/>
                    <a:pt x="0" y="354"/>
                    <a:pt x="0" y="354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92"/>
            <p:cNvSpPr>
              <a:spLocks/>
            </p:cNvSpPr>
            <p:nvPr/>
          </p:nvSpPr>
          <p:spPr bwMode="auto">
            <a:xfrm>
              <a:off x="2465388" y="4362450"/>
              <a:ext cx="144463" cy="84138"/>
            </a:xfrm>
            <a:custGeom>
              <a:avLst/>
              <a:gdLst>
                <a:gd name="T0" fmla="*/ 0 w 51"/>
                <a:gd name="T1" fmla="*/ 2147483647 h 30"/>
                <a:gd name="T2" fmla="*/ 2147483647 w 51"/>
                <a:gd name="T3" fmla="*/ 0 h 30"/>
                <a:gd name="T4" fmla="*/ 2147483647 w 51"/>
                <a:gd name="T5" fmla="*/ 0 h 30"/>
                <a:gd name="T6" fmla="*/ 2147483647 w 51"/>
                <a:gd name="T7" fmla="*/ 0 h 30"/>
                <a:gd name="T8" fmla="*/ 2147483647 w 51"/>
                <a:gd name="T9" fmla="*/ 0 h 30"/>
                <a:gd name="T10" fmla="*/ 2147483647 w 51"/>
                <a:gd name="T11" fmla="*/ 0 h 30"/>
                <a:gd name="T12" fmla="*/ 2147483647 w 51"/>
                <a:gd name="T13" fmla="*/ 2147483647 h 30"/>
                <a:gd name="T14" fmla="*/ 2147483647 w 51"/>
                <a:gd name="T15" fmla="*/ 2147483647 h 30"/>
                <a:gd name="T16" fmla="*/ 2147483647 w 51"/>
                <a:gd name="T17" fmla="*/ 2147483647 h 30"/>
                <a:gd name="T18" fmla="*/ 2147483647 w 51"/>
                <a:gd name="T19" fmla="*/ 2147483647 h 30"/>
                <a:gd name="T20" fmla="*/ 2147483647 w 51"/>
                <a:gd name="T21" fmla="*/ 2147483647 h 30"/>
                <a:gd name="T22" fmla="*/ 2147483647 w 51"/>
                <a:gd name="T23" fmla="*/ 2147483647 h 30"/>
                <a:gd name="T24" fmla="*/ 2147483647 w 51"/>
                <a:gd name="T25" fmla="*/ 2147483647 h 30"/>
                <a:gd name="T26" fmla="*/ 2147483647 w 51"/>
                <a:gd name="T27" fmla="*/ 2147483647 h 30"/>
                <a:gd name="T28" fmla="*/ 2147483647 w 51"/>
                <a:gd name="T29" fmla="*/ 2147483647 h 30"/>
                <a:gd name="T30" fmla="*/ 2147483647 w 51"/>
                <a:gd name="T31" fmla="*/ 2147483647 h 30"/>
                <a:gd name="T32" fmla="*/ 0 w 51"/>
                <a:gd name="T33" fmla="*/ 2147483647 h 30"/>
                <a:gd name="T34" fmla="*/ 0 w 51"/>
                <a:gd name="T35" fmla="*/ 2147483647 h 30"/>
                <a:gd name="T36" fmla="*/ 0 w 51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30"/>
                <a:gd name="T59" fmla="*/ 51 w 51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30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6" y="0"/>
                    <a:pt x="51" y="5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25"/>
                    <a:pt x="46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5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93"/>
            <p:cNvSpPr>
              <a:spLocks/>
            </p:cNvSpPr>
            <p:nvPr/>
          </p:nvSpPr>
          <p:spPr bwMode="auto">
            <a:xfrm>
              <a:off x="2714625" y="4362450"/>
              <a:ext cx="131763" cy="84138"/>
            </a:xfrm>
            <a:custGeom>
              <a:avLst/>
              <a:gdLst>
                <a:gd name="T0" fmla="*/ 0 w 47"/>
                <a:gd name="T1" fmla="*/ 2147483647 h 30"/>
                <a:gd name="T2" fmla="*/ 2147483647 w 47"/>
                <a:gd name="T3" fmla="*/ 0 h 30"/>
                <a:gd name="T4" fmla="*/ 2147483647 w 47"/>
                <a:gd name="T5" fmla="*/ 0 h 30"/>
                <a:gd name="T6" fmla="*/ 2147483647 w 47"/>
                <a:gd name="T7" fmla="*/ 0 h 30"/>
                <a:gd name="T8" fmla="*/ 2147483647 w 47"/>
                <a:gd name="T9" fmla="*/ 0 h 30"/>
                <a:gd name="T10" fmla="*/ 2147483647 w 47"/>
                <a:gd name="T11" fmla="*/ 0 h 30"/>
                <a:gd name="T12" fmla="*/ 2147483647 w 47"/>
                <a:gd name="T13" fmla="*/ 2147483647 h 30"/>
                <a:gd name="T14" fmla="*/ 2147483647 w 47"/>
                <a:gd name="T15" fmla="*/ 2147483647 h 30"/>
                <a:gd name="T16" fmla="*/ 2147483647 w 47"/>
                <a:gd name="T17" fmla="*/ 2147483647 h 30"/>
                <a:gd name="T18" fmla="*/ 2147483647 w 47"/>
                <a:gd name="T19" fmla="*/ 2147483647 h 30"/>
                <a:gd name="T20" fmla="*/ 2147483647 w 47"/>
                <a:gd name="T21" fmla="*/ 2147483647 h 30"/>
                <a:gd name="T22" fmla="*/ 2147483647 w 47"/>
                <a:gd name="T23" fmla="*/ 2147483647 h 30"/>
                <a:gd name="T24" fmla="*/ 2147483647 w 47"/>
                <a:gd name="T25" fmla="*/ 2147483647 h 30"/>
                <a:gd name="T26" fmla="*/ 2147483647 w 47"/>
                <a:gd name="T27" fmla="*/ 2147483647 h 30"/>
                <a:gd name="T28" fmla="*/ 2147483647 w 47"/>
                <a:gd name="T29" fmla="*/ 2147483647 h 30"/>
                <a:gd name="T30" fmla="*/ 2147483647 w 47"/>
                <a:gd name="T31" fmla="*/ 2147483647 h 30"/>
                <a:gd name="T32" fmla="*/ 0 w 47"/>
                <a:gd name="T33" fmla="*/ 2147483647 h 30"/>
                <a:gd name="T34" fmla="*/ 0 w 47"/>
                <a:gd name="T35" fmla="*/ 2147483647 h 30"/>
                <a:gd name="T36" fmla="*/ 0 w 47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0"/>
                <a:gd name="T59" fmla="*/ 47 w 47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0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7" y="5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5"/>
                    <a:pt x="42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5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94"/>
            <p:cNvSpPr>
              <a:spLocks/>
            </p:cNvSpPr>
            <p:nvPr/>
          </p:nvSpPr>
          <p:spPr bwMode="auto">
            <a:xfrm>
              <a:off x="2465388" y="4522788"/>
              <a:ext cx="144463" cy="77788"/>
            </a:xfrm>
            <a:custGeom>
              <a:avLst/>
              <a:gdLst>
                <a:gd name="T0" fmla="*/ 0 w 51"/>
                <a:gd name="T1" fmla="*/ 2147483647 h 27"/>
                <a:gd name="T2" fmla="*/ 2147483647 w 51"/>
                <a:gd name="T3" fmla="*/ 0 h 27"/>
                <a:gd name="T4" fmla="*/ 2147483647 w 51"/>
                <a:gd name="T5" fmla="*/ 0 h 27"/>
                <a:gd name="T6" fmla="*/ 2147483647 w 51"/>
                <a:gd name="T7" fmla="*/ 0 h 27"/>
                <a:gd name="T8" fmla="*/ 2147483647 w 51"/>
                <a:gd name="T9" fmla="*/ 0 h 27"/>
                <a:gd name="T10" fmla="*/ 2147483647 w 51"/>
                <a:gd name="T11" fmla="*/ 0 h 27"/>
                <a:gd name="T12" fmla="*/ 2147483647 w 51"/>
                <a:gd name="T13" fmla="*/ 2147483647 h 27"/>
                <a:gd name="T14" fmla="*/ 2147483647 w 51"/>
                <a:gd name="T15" fmla="*/ 2147483647 h 27"/>
                <a:gd name="T16" fmla="*/ 2147483647 w 51"/>
                <a:gd name="T17" fmla="*/ 2147483647 h 27"/>
                <a:gd name="T18" fmla="*/ 2147483647 w 51"/>
                <a:gd name="T19" fmla="*/ 2147483647 h 27"/>
                <a:gd name="T20" fmla="*/ 2147483647 w 51"/>
                <a:gd name="T21" fmla="*/ 2147483647 h 27"/>
                <a:gd name="T22" fmla="*/ 2147483647 w 51"/>
                <a:gd name="T23" fmla="*/ 2147483647 h 27"/>
                <a:gd name="T24" fmla="*/ 2147483647 w 51"/>
                <a:gd name="T25" fmla="*/ 2147483647 h 27"/>
                <a:gd name="T26" fmla="*/ 2147483647 w 51"/>
                <a:gd name="T27" fmla="*/ 2147483647 h 27"/>
                <a:gd name="T28" fmla="*/ 2147483647 w 51"/>
                <a:gd name="T29" fmla="*/ 2147483647 h 27"/>
                <a:gd name="T30" fmla="*/ 2147483647 w 51"/>
                <a:gd name="T31" fmla="*/ 2147483647 h 27"/>
                <a:gd name="T32" fmla="*/ 0 w 51"/>
                <a:gd name="T33" fmla="*/ 2147483647 h 27"/>
                <a:gd name="T34" fmla="*/ 0 w 51"/>
                <a:gd name="T35" fmla="*/ 2147483647 h 27"/>
                <a:gd name="T36" fmla="*/ 0 w 51"/>
                <a:gd name="T37" fmla="*/ 2147483647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27"/>
                <a:gd name="T59" fmla="*/ 51 w 51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27">
                  <a:moveTo>
                    <a:pt x="0" y="10"/>
                  </a:move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5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23"/>
                    <a:pt x="46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5" y="27"/>
                    <a:pt x="0" y="2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95"/>
            <p:cNvSpPr>
              <a:spLocks/>
            </p:cNvSpPr>
            <p:nvPr/>
          </p:nvSpPr>
          <p:spPr bwMode="auto">
            <a:xfrm>
              <a:off x="2714625" y="4522788"/>
              <a:ext cx="131763" cy="77788"/>
            </a:xfrm>
            <a:custGeom>
              <a:avLst/>
              <a:gdLst>
                <a:gd name="T0" fmla="*/ 0 w 47"/>
                <a:gd name="T1" fmla="*/ 2147483647 h 27"/>
                <a:gd name="T2" fmla="*/ 2147483647 w 47"/>
                <a:gd name="T3" fmla="*/ 0 h 27"/>
                <a:gd name="T4" fmla="*/ 2147483647 w 47"/>
                <a:gd name="T5" fmla="*/ 0 h 27"/>
                <a:gd name="T6" fmla="*/ 2147483647 w 47"/>
                <a:gd name="T7" fmla="*/ 0 h 27"/>
                <a:gd name="T8" fmla="*/ 2147483647 w 47"/>
                <a:gd name="T9" fmla="*/ 0 h 27"/>
                <a:gd name="T10" fmla="*/ 2147483647 w 47"/>
                <a:gd name="T11" fmla="*/ 0 h 27"/>
                <a:gd name="T12" fmla="*/ 2147483647 w 47"/>
                <a:gd name="T13" fmla="*/ 2147483647 h 27"/>
                <a:gd name="T14" fmla="*/ 2147483647 w 47"/>
                <a:gd name="T15" fmla="*/ 2147483647 h 27"/>
                <a:gd name="T16" fmla="*/ 2147483647 w 47"/>
                <a:gd name="T17" fmla="*/ 2147483647 h 27"/>
                <a:gd name="T18" fmla="*/ 2147483647 w 47"/>
                <a:gd name="T19" fmla="*/ 2147483647 h 27"/>
                <a:gd name="T20" fmla="*/ 2147483647 w 47"/>
                <a:gd name="T21" fmla="*/ 2147483647 h 27"/>
                <a:gd name="T22" fmla="*/ 2147483647 w 47"/>
                <a:gd name="T23" fmla="*/ 2147483647 h 27"/>
                <a:gd name="T24" fmla="*/ 2147483647 w 47"/>
                <a:gd name="T25" fmla="*/ 2147483647 h 27"/>
                <a:gd name="T26" fmla="*/ 2147483647 w 47"/>
                <a:gd name="T27" fmla="*/ 2147483647 h 27"/>
                <a:gd name="T28" fmla="*/ 2147483647 w 47"/>
                <a:gd name="T29" fmla="*/ 2147483647 h 27"/>
                <a:gd name="T30" fmla="*/ 2147483647 w 47"/>
                <a:gd name="T31" fmla="*/ 2147483647 h 27"/>
                <a:gd name="T32" fmla="*/ 0 w 47"/>
                <a:gd name="T33" fmla="*/ 2147483647 h 27"/>
                <a:gd name="T34" fmla="*/ 0 w 47"/>
                <a:gd name="T35" fmla="*/ 2147483647 h 27"/>
                <a:gd name="T36" fmla="*/ 0 w 47"/>
                <a:gd name="T37" fmla="*/ 2147483647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27"/>
                <a:gd name="T59" fmla="*/ 47 w 47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27">
                  <a:moveTo>
                    <a:pt x="0" y="10"/>
                  </a:moveTo>
                  <a:cubicBezTo>
                    <a:pt x="0" y="5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23"/>
                    <a:pt x="42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4" y="27"/>
                    <a:pt x="0" y="2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6"/>
            <p:cNvSpPr>
              <a:spLocks/>
            </p:cNvSpPr>
            <p:nvPr/>
          </p:nvSpPr>
          <p:spPr bwMode="auto">
            <a:xfrm>
              <a:off x="2465388" y="4676775"/>
              <a:ext cx="144463" cy="84138"/>
            </a:xfrm>
            <a:custGeom>
              <a:avLst/>
              <a:gdLst>
                <a:gd name="T0" fmla="*/ 0 w 51"/>
                <a:gd name="T1" fmla="*/ 2147483647 h 30"/>
                <a:gd name="T2" fmla="*/ 2147483647 w 51"/>
                <a:gd name="T3" fmla="*/ 0 h 30"/>
                <a:gd name="T4" fmla="*/ 2147483647 w 51"/>
                <a:gd name="T5" fmla="*/ 0 h 30"/>
                <a:gd name="T6" fmla="*/ 2147483647 w 51"/>
                <a:gd name="T7" fmla="*/ 0 h 30"/>
                <a:gd name="T8" fmla="*/ 2147483647 w 51"/>
                <a:gd name="T9" fmla="*/ 0 h 30"/>
                <a:gd name="T10" fmla="*/ 2147483647 w 51"/>
                <a:gd name="T11" fmla="*/ 0 h 30"/>
                <a:gd name="T12" fmla="*/ 2147483647 w 51"/>
                <a:gd name="T13" fmla="*/ 2147483647 h 30"/>
                <a:gd name="T14" fmla="*/ 2147483647 w 51"/>
                <a:gd name="T15" fmla="*/ 2147483647 h 30"/>
                <a:gd name="T16" fmla="*/ 2147483647 w 51"/>
                <a:gd name="T17" fmla="*/ 2147483647 h 30"/>
                <a:gd name="T18" fmla="*/ 2147483647 w 51"/>
                <a:gd name="T19" fmla="*/ 2147483647 h 30"/>
                <a:gd name="T20" fmla="*/ 2147483647 w 51"/>
                <a:gd name="T21" fmla="*/ 2147483647 h 30"/>
                <a:gd name="T22" fmla="*/ 2147483647 w 51"/>
                <a:gd name="T23" fmla="*/ 2147483647 h 30"/>
                <a:gd name="T24" fmla="*/ 2147483647 w 51"/>
                <a:gd name="T25" fmla="*/ 2147483647 h 30"/>
                <a:gd name="T26" fmla="*/ 2147483647 w 51"/>
                <a:gd name="T27" fmla="*/ 2147483647 h 30"/>
                <a:gd name="T28" fmla="*/ 2147483647 w 51"/>
                <a:gd name="T29" fmla="*/ 2147483647 h 30"/>
                <a:gd name="T30" fmla="*/ 2147483647 w 51"/>
                <a:gd name="T31" fmla="*/ 2147483647 h 30"/>
                <a:gd name="T32" fmla="*/ 0 w 51"/>
                <a:gd name="T33" fmla="*/ 2147483647 h 30"/>
                <a:gd name="T34" fmla="*/ 0 w 51"/>
                <a:gd name="T35" fmla="*/ 2147483647 h 30"/>
                <a:gd name="T36" fmla="*/ 0 w 51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30"/>
                <a:gd name="T59" fmla="*/ 51 w 51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30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6" y="0"/>
                    <a:pt x="51" y="5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25"/>
                    <a:pt x="46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5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97"/>
            <p:cNvSpPr>
              <a:spLocks/>
            </p:cNvSpPr>
            <p:nvPr/>
          </p:nvSpPr>
          <p:spPr bwMode="auto">
            <a:xfrm>
              <a:off x="2714625" y="4676775"/>
              <a:ext cx="131763" cy="84138"/>
            </a:xfrm>
            <a:custGeom>
              <a:avLst/>
              <a:gdLst>
                <a:gd name="T0" fmla="*/ 0 w 47"/>
                <a:gd name="T1" fmla="*/ 2147483647 h 30"/>
                <a:gd name="T2" fmla="*/ 2147483647 w 47"/>
                <a:gd name="T3" fmla="*/ 0 h 30"/>
                <a:gd name="T4" fmla="*/ 2147483647 w 47"/>
                <a:gd name="T5" fmla="*/ 0 h 30"/>
                <a:gd name="T6" fmla="*/ 2147483647 w 47"/>
                <a:gd name="T7" fmla="*/ 0 h 30"/>
                <a:gd name="T8" fmla="*/ 2147483647 w 47"/>
                <a:gd name="T9" fmla="*/ 0 h 30"/>
                <a:gd name="T10" fmla="*/ 2147483647 w 47"/>
                <a:gd name="T11" fmla="*/ 0 h 30"/>
                <a:gd name="T12" fmla="*/ 2147483647 w 47"/>
                <a:gd name="T13" fmla="*/ 2147483647 h 30"/>
                <a:gd name="T14" fmla="*/ 2147483647 w 47"/>
                <a:gd name="T15" fmla="*/ 2147483647 h 30"/>
                <a:gd name="T16" fmla="*/ 2147483647 w 47"/>
                <a:gd name="T17" fmla="*/ 2147483647 h 30"/>
                <a:gd name="T18" fmla="*/ 2147483647 w 47"/>
                <a:gd name="T19" fmla="*/ 2147483647 h 30"/>
                <a:gd name="T20" fmla="*/ 2147483647 w 47"/>
                <a:gd name="T21" fmla="*/ 2147483647 h 30"/>
                <a:gd name="T22" fmla="*/ 2147483647 w 47"/>
                <a:gd name="T23" fmla="*/ 2147483647 h 30"/>
                <a:gd name="T24" fmla="*/ 2147483647 w 47"/>
                <a:gd name="T25" fmla="*/ 2147483647 h 30"/>
                <a:gd name="T26" fmla="*/ 2147483647 w 47"/>
                <a:gd name="T27" fmla="*/ 2147483647 h 30"/>
                <a:gd name="T28" fmla="*/ 2147483647 w 47"/>
                <a:gd name="T29" fmla="*/ 2147483647 h 30"/>
                <a:gd name="T30" fmla="*/ 2147483647 w 47"/>
                <a:gd name="T31" fmla="*/ 2147483647 h 30"/>
                <a:gd name="T32" fmla="*/ 0 w 47"/>
                <a:gd name="T33" fmla="*/ 2147483647 h 30"/>
                <a:gd name="T34" fmla="*/ 0 w 47"/>
                <a:gd name="T35" fmla="*/ 2147483647 h 30"/>
                <a:gd name="T36" fmla="*/ 0 w 47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0"/>
                <a:gd name="T59" fmla="*/ 47 w 47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0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7" y="5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5"/>
                    <a:pt x="42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5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98"/>
            <p:cNvSpPr>
              <a:spLocks/>
            </p:cNvSpPr>
            <p:nvPr/>
          </p:nvSpPr>
          <p:spPr bwMode="auto">
            <a:xfrm>
              <a:off x="2465388" y="4829175"/>
              <a:ext cx="144463" cy="85725"/>
            </a:xfrm>
            <a:custGeom>
              <a:avLst/>
              <a:gdLst>
                <a:gd name="T0" fmla="*/ 0 w 51"/>
                <a:gd name="T1" fmla="*/ 2147483647 h 30"/>
                <a:gd name="T2" fmla="*/ 2147483647 w 51"/>
                <a:gd name="T3" fmla="*/ 0 h 30"/>
                <a:gd name="T4" fmla="*/ 2147483647 w 51"/>
                <a:gd name="T5" fmla="*/ 0 h 30"/>
                <a:gd name="T6" fmla="*/ 2147483647 w 51"/>
                <a:gd name="T7" fmla="*/ 0 h 30"/>
                <a:gd name="T8" fmla="*/ 2147483647 w 51"/>
                <a:gd name="T9" fmla="*/ 0 h 30"/>
                <a:gd name="T10" fmla="*/ 2147483647 w 51"/>
                <a:gd name="T11" fmla="*/ 0 h 30"/>
                <a:gd name="T12" fmla="*/ 2147483647 w 51"/>
                <a:gd name="T13" fmla="*/ 2147483647 h 30"/>
                <a:gd name="T14" fmla="*/ 2147483647 w 51"/>
                <a:gd name="T15" fmla="*/ 2147483647 h 30"/>
                <a:gd name="T16" fmla="*/ 2147483647 w 51"/>
                <a:gd name="T17" fmla="*/ 2147483647 h 30"/>
                <a:gd name="T18" fmla="*/ 2147483647 w 51"/>
                <a:gd name="T19" fmla="*/ 2147483647 h 30"/>
                <a:gd name="T20" fmla="*/ 2147483647 w 51"/>
                <a:gd name="T21" fmla="*/ 2147483647 h 30"/>
                <a:gd name="T22" fmla="*/ 2147483647 w 51"/>
                <a:gd name="T23" fmla="*/ 2147483647 h 30"/>
                <a:gd name="T24" fmla="*/ 2147483647 w 51"/>
                <a:gd name="T25" fmla="*/ 2147483647 h 30"/>
                <a:gd name="T26" fmla="*/ 2147483647 w 51"/>
                <a:gd name="T27" fmla="*/ 2147483647 h 30"/>
                <a:gd name="T28" fmla="*/ 2147483647 w 51"/>
                <a:gd name="T29" fmla="*/ 2147483647 h 30"/>
                <a:gd name="T30" fmla="*/ 2147483647 w 51"/>
                <a:gd name="T31" fmla="*/ 2147483647 h 30"/>
                <a:gd name="T32" fmla="*/ 0 w 51"/>
                <a:gd name="T33" fmla="*/ 2147483647 h 30"/>
                <a:gd name="T34" fmla="*/ 0 w 51"/>
                <a:gd name="T35" fmla="*/ 2147483647 h 30"/>
                <a:gd name="T36" fmla="*/ 0 w 51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30"/>
                <a:gd name="T59" fmla="*/ 51 w 51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30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6" y="0"/>
                    <a:pt x="51" y="5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25"/>
                    <a:pt x="46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5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9"/>
            <p:cNvSpPr>
              <a:spLocks/>
            </p:cNvSpPr>
            <p:nvPr/>
          </p:nvSpPr>
          <p:spPr bwMode="auto">
            <a:xfrm>
              <a:off x="2714625" y="4829175"/>
              <a:ext cx="131763" cy="85725"/>
            </a:xfrm>
            <a:custGeom>
              <a:avLst/>
              <a:gdLst>
                <a:gd name="T0" fmla="*/ 0 w 47"/>
                <a:gd name="T1" fmla="*/ 2147483647 h 30"/>
                <a:gd name="T2" fmla="*/ 2147483647 w 47"/>
                <a:gd name="T3" fmla="*/ 0 h 30"/>
                <a:gd name="T4" fmla="*/ 2147483647 w 47"/>
                <a:gd name="T5" fmla="*/ 0 h 30"/>
                <a:gd name="T6" fmla="*/ 2147483647 w 47"/>
                <a:gd name="T7" fmla="*/ 0 h 30"/>
                <a:gd name="T8" fmla="*/ 2147483647 w 47"/>
                <a:gd name="T9" fmla="*/ 0 h 30"/>
                <a:gd name="T10" fmla="*/ 2147483647 w 47"/>
                <a:gd name="T11" fmla="*/ 0 h 30"/>
                <a:gd name="T12" fmla="*/ 2147483647 w 47"/>
                <a:gd name="T13" fmla="*/ 2147483647 h 30"/>
                <a:gd name="T14" fmla="*/ 2147483647 w 47"/>
                <a:gd name="T15" fmla="*/ 2147483647 h 30"/>
                <a:gd name="T16" fmla="*/ 2147483647 w 47"/>
                <a:gd name="T17" fmla="*/ 2147483647 h 30"/>
                <a:gd name="T18" fmla="*/ 2147483647 w 47"/>
                <a:gd name="T19" fmla="*/ 2147483647 h 30"/>
                <a:gd name="T20" fmla="*/ 2147483647 w 47"/>
                <a:gd name="T21" fmla="*/ 2147483647 h 30"/>
                <a:gd name="T22" fmla="*/ 2147483647 w 47"/>
                <a:gd name="T23" fmla="*/ 2147483647 h 30"/>
                <a:gd name="T24" fmla="*/ 2147483647 w 47"/>
                <a:gd name="T25" fmla="*/ 2147483647 h 30"/>
                <a:gd name="T26" fmla="*/ 2147483647 w 47"/>
                <a:gd name="T27" fmla="*/ 2147483647 h 30"/>
                <a:gd name="T28" fmla="*/ 2147483647 w 47"/>
                <a:gd name="T29" fmla="*/ 2147483647 h 30"/>
                <a:gd name="T30" fmla="*/ 2147483647 w 47"/>
                <a:gd name="T31" fmla="*/ 2147483647 h 30"/>
                <a:gd name="T32" fmla="*/ 0 w 47"/>
                <a:gd name="T33" fmla="*/ 2147483647 h 30"/>
                <a:gd name="T34" fmla="*/ 0 w 47"/>
                <a:gd name="T35" fmla="*/ 2147483647 h 30"/>
                <a:gd name="T36" fmla="*/ 0 w 47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0"/>
                <a:gd name="T59" fmla="*/ 47 w 47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0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7" y="5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5"/>
                    <a:pt x="42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5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00"/>
            <p:cNvSpPr>
              <a:spLocks/>
            </p:cNvSpPr>
            <p:nvPr/>
          </p:nvSpPr>
          <p:spPr bwMode="auto">
            <a:xfrm>
              <a:off x="2465388" y="4991100"/>
              <a:ext cx="144463" cy="85725"/>
            </a:xfrm>
            <a:custGeom>
              <a:avLst/>
              <a:gdLst>
                <a:gd name="T0" fmla="*/ 0 w 51"/>
                <a:gd name="T1" fmla="*/ 2147483647 h 30"/>
                <a:gd name="T2" fmla="*/ 2147483647 w 51"/>
                <a:gd name="T3" fmla="*/ 0 h 30"/>
                <a:gd name="T4" fmla="*/ 2147483647 w 51"/>
                <a:gd name="T5" fmla="*/ 0 h 30"/>
                <a:gd name="T6" fmla="*/ 2147483647 w 51"/>
                <a:gd name="T7" fmla="*/ 0 h 30"/>
                <a:gd name="T8" fmla="*/ 2147483647 w 51"/>
                <a:gd name="T9" fmla="*/ 0 h 30"/>
                <a:gd name="T10" fmla="*/ 2147483647 w 51"/>
                <a:gd name="T11" fmla="*/ 0 h 30"/>
                <a:gd name="T12" fmla="*/ 2147483647 w 51"/>
                <a:gd name="T13" fmla="*/ 2147483647 h 30"/>
                <a:gd name="T14" fmla="*/ 2147483647 w 51"/>
                <a:gd name="T15" fmla="*/ 2147483647 h 30"/>
                <a:gd name="T16" fmla="*/ 2147483647 w 51"/>
                <a:gd name="T17" fmla="*/ 2147483647 h 30"/>
                <a:gd name="T18" fmla="*/ 2147483647 w 51"/>
                <a:gd name="T19" fmla="*/ 2147483647 h 30"/>
                <a:gd name="T20" fmla="*/ 2147483647 w 51"/>
                <a:gd name="T21" fmla="*/ 2147483647 h 30"/>
                <a:gd name="T22" fmla="*/ 2147483647 w 51"/>
                <a:gd name="T23" fmla="*/ 2147483647 h 30"/>
                <a:gd name="T24" fmla="*/ 2147483647 w 51"/>
                <a:gd name="T25" fmla="*/ 2147483647 h 30"/>
                <a:gd name="T26" fmla="*/ 2147483647 w 51"/>
                <a:gd name="T27" fmla="*/ 2147483647 h 30"/>
                <a:gd name="T28" fmla="*/ 2147483647 w 51"/>
                <a:gd name="T29" fmla="*/ 2147483647 h 30"/>
                <a:gd name="T30" fmla="*/ 2147483647 w 51"/>
                <a:gd name="T31" fmla="*/ 2147483647 h 30"/>
                <a:gd name="T32" fmla="*/ 0 w 51"/>
                <a:gd name="T33" fmla="*/ 2147483647 h 30"/>
                <a:gd name="T34" fmla="*/ 0 w 51"/>
                <a:gd name="T35" fmla="*/ 2147483647 h 30"/>
                <a:gd name="T36" fmla="*/ 0 w 51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30"/>
                <a:gd name="T59" fmla="*/ 51 w 51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30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6" y="0"/>
                    <a:pt x="51" y="5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25"/>
                    <a:pt x="46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5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01"/>
            <p:cNvSpPr>
              <a:spLocks/>
            </p:cNvSpPr>
            <p:nvPr/>
          </p:nvSpPr>
          <p:spPr bwMode="auto">
            <a:xfrm>
              <a:off x="2714625" y="4991100"/>
              <a:ext cx="131763" cy="85725"/>
            </a:xfrm>
            <a:custGeom>
              <a:avLst/>
              <a:gdLst>
                <a:gd name="T0" fmla="*/ 0 w 47"/>
                <a:gd name="T1" fmla="*/ 2147483647 h 30"/>
                <a:gd name="T2" fmla="*/ 2147483647 w 47"/>
                <a:gd name="T3" fmla="*/ 0 h 30"/>
                <a:gd name="T4" fmla="*/ 2147483647 w 47"/>
                <a:gd name="T5" fmla="*/ 0 h 30"/>
                <a:gd name="T6" fmla="*/ 2147483647 w 47"/>
                <a:gd name="T7" fmla="*/ 0 h 30"/>
                <a:gd name="T8" fmla="*/ 2147483647 w 47"/>
                <a:gd name="T9" fmla="*/ 0 h 30"/>
                <a:gd name="T10" fmla="*/ 2147483647 w 47"/>
                <a:gd name="T11" fmla="*/ 0 h 30"/>
                <a:gd name="T12" fmla="*/ 2147483647 w 47"/>
                <a:gd name="T13" fmla="*/ 2147483647 h 30"/>
                <a:gd name="T14" fmla="*/ 2147483647 w 47"/>
                <a:gd name="T15" fmla="*/ 2147483647 h 30"/>
                <a:gd name="T16" fmla="*/ 2147483647 w 47"/>
                <a:gd name="T17" fmla="*/ 2147483647 h 30"/>
                <a:gd name="T18" fmla="*/ 2147483647 w 47"/>
                <a:gd name="T19" fmla="*/ 2147483647 h 30"/>
                <a:gd name="T20" fmla="*/ 2147483647 w 47"/>
                <a:gd name="T21" fmla="*/ 2147483647 h 30"/>
                <a:gd name="T22" fmla="*/ 2147483647 w 47"/>
                <a:gd name="T23" fmla="*/ 2147483647 h 30"/>
                <a:gd name="T24" fmla="*/ 2147483647 w 47"/>
                <a:gd name="T25" fmla="*/ 2147483647 h 30"/>
                <a:gd name="T26" fmla="*/ 2147483647 w 47"/>
                <a:gd name="T27" fmla="*/ 2147483647 h 30"/>
                <a:gd name="T28" fmla="*/ 2147483647 w 47"/>
                <a:gd name="T29" fmla="*/ 2147483647 h 30"/>
                <a:gd name="T30" fmla="*/ 2147483647 w 47"/>
                <a:gd name="T31" fmla="*/ 2147483647 h 30"/>
                <a:gd name="T32" fmla="*/ 0 w 47"/>
                <a:gd name="T33" fmla="*/ 2147483647 h 30"/>
                <a:gd name="T34" fmla="*/ 0 w 47"/>
                <a:gd name="T35" fmla="*/ 2147483647 h 30"/>
                <a:gd name="T36" fmla="*/ 0 w 47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0"/>
                <a:gd name="T59" fmla="*/ 47 w 47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0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7" y="5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5"/>
                    <a:pt x="42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5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02"/>
            <p:cNvSpPr>
              <a:spLocks/>
            </p:cNvSpPr>
            <p:nvPr/>
          </p:nvSpPr>
          <p:spPr bwMode="auto">
            <a:xfrm>
              <a:off x="2578100" y="5192713"/>
              <a:ext cx="173038" cy="133350"/>
            </a:xfrm>
            <a:custGeom>
              <a:avLst/>
              <a:gdLst>
                <a:gd name="T0" fmla="*/ 0 w 109"/>
                <a:gd name="T1" fmla="*/ 0 h 84"/>
                <a:gd name="T2" fmla="*/ 0 w 109"/>
                <a:gd name="T3" fmla="*/ 2147483647 h 84"/>
                <a:gd name="T4" fmla="*/ 2147483647 w 109"/>
                <a:gd name="T5" fmla="*/ 2147483647 h 84"/>
                <a:gd name="T6" fmla="*/ 2147483647 w 109"/>
                <a:gd name="T7" fmla="*/ 0 h 84"/>
                <a:gd name="T8" fmla="*/ 0 w 109"/>
                <a:gd name="T9" fmla="*/ 0 h 84"/>
                <a:gd name="T10" fmla="*/ 0 w 109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84"/>
                <a:gd name="T20" fmla="*/ 109 w 109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84">
                  <a:moveTo>
                    <a:pt x="0" y="0"/>
                  </a:moveTo>
                  <a:lnTo>
                    <a:pt x="0" y="84"/>
                  </a:lnTo>
                  <a:lnTo>
                    <a:pt x="109" y="84"/>
                  </a:lnTo>
                  <a:lnTo>
                    <a:pt x="1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03"/>
            <p:cNvSpPr>
              <a:spLocks/>
            </p:cNvSpPr>
            <p:nvPr/>
          </p:nvSpPr>
          <p:spPr bwMode="auto">
            <a:xfrm>
              <a:off x="1789113" y="4732338"/>
              <a:ext cx="542925" cy="593725"/>
            </a:xfrm>
            <a:custGeom>
              <a:avLst/>
              <a:gdLst>
                <a:gd name="T0" fmla="*/ 0 w 192"/>
                <a:gd name="T1" fmla="*/ 2147483647 h 209"/>
                <a:gd name="T2" fmla="*/ 2147483647 w 192"/>
                <a:gd name="T3" fmla="*/ 0 h 209"/>
                <a:gd name="T4" fmla="*/ 2147483647 w 192"/>
                <a:gd name="T5" fmla="*/ 0 h 209"/>
                <a:gd name="T6" fmla="*/ 2147483647 w 192"/>
                <a:gd name="T7" fmla="*/ 0 h 209"/>
                <a:gd name="T8" fmla="*/ 2147483647 w 192"/>
                <a:gd name="T9" fmla="*/ 0 h 209"/>
                <a:gd name="T10" fmla="*/ 2147483647 w 192"/>
                <a:gd name="T11" fmla="*/ 0 h 209"/>
                <a:gd name="T12" fmla="*/ 2147483647 w 192"/>
                <a:gd name="T13" fmla="*/ 2147483647 h 209"/>
                <a:gd name="T14" fmla="*/ 2147483647 w 192"/>
                <a:gd name="T15" fmla="*/ 2147483647 h 209"/>
                <a:gd name="T16" fmla="*/ 2147483647 w 192"/>
                <a:gd name="T17" fmla="*/ 2147483647 h 209"/>
                <a:gd name="T18" fmla="*/ 2147483647 w 192"/>
                <a:gd name="T19" fmla="*/ 2147483647 h 209"/>
                <a:gd name="T20" fmla="*/ 2147483647 w 192"/>
                <a:gd name="T21" fmla="*/ 2147483647 h 209"/>
                <a:gd name="T22" fmla="*/ 2147483647 w 192"/>
                <a:gd name="T23" fmla="*/ 2147483647 h 209"/>
                <a:gd name="T24" fmla="*/ 2147483647 w 192"/>
                <a:gd name="T25" fmla="*/ 2147483647 h 209"/>
                <a:gd name="T26" fmla="*/ 2147483647 w 192"/>
                <a:gd name="T27" fmla="*/ 2147483647 h 209"/>
                <a:gd name="T28" fmla="*/ 2147483647 w 192"/>
                <a:gd name="T29" fmla="*/ 2147483647 h 209"/>
                <a:gd name="T30" fmla="*/ 2147483647 w 192"/>
                <a:gd name="T31" fmla="*/ 2147483647 h 209"/>
                <a:gd name="T32" fmla="*/ 0 w 192"/>
                <a:gd name="T33" fmla="*/ 2147483647 h 209"/>
                <a:gd name="T34" fmla="*/ 0 w 192"/>
                <a:gd name="T35" fmla="*/ 2147483647 h 209"/>
                <a:gd name="T36" fmla="*/ 0 w 192"/>
                <a:gd name="T37" fmla="*/ 2147483647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2"/>
                <a:gd name="T58" fmla="*/ 0 h 209"/>
                <a:gd name="T59" fmla="*/ 192 w 192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2" h="209">
                  <a:moveTo>
                    <a:pt x="0" y="21"/>
                  </a:move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3" y="0"/>
                    <a:pt x="192" y="9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189"/>
                    <a:pt x="192" y="189"/>
                    <a:pt x="192" y="189"/>
                  </a:cubicBezTo>
                  <a:cubicBezTo>
                    <a:pt x="192" y="189"/>
                    <a:pt x="192" y="189"/>
                    <a:pt x="192" y="189"/>
                  </a:cubicBezTo>
                  <a:cubicBezTo>
                    <a:pt x="192" y="200"/>
                    <a:pt x="183" y="209"/>
                    <a:pt x="172" y="209"/>
                  </a:cubicBezTo>
                  <a:cubicBezTo>
                    <a:pt x="172" y="209"/>
                    <a:pt x="172" y="209"/>
                    <a:pt x="172" y="209"/>
                  </a:cubicBezTo>
                  <a:cubicBezTo>
                    <a:pt x="172" y="209"/>
                    <a:pt x="172" y="209"/>
                    <a:pt x="172" y="209"/>
                  </a:cubicBezTo>
                  <a:cubicBezTo>
                    <a:pt x="20" y="209"/>
                    <a:pt x="20" y="209"/>
                    <a:pt x="20" y="209"/>
                  </a:cubicBezTo>
                  <a:cubicBezTo>
                    <a:pt x="20" y="209"/>
                    <a:pt x="20" y="209"/>
                    <a:pt x="20" y="209"/>
                  </a:cubicBezTo>
                  <a:cubicBezTo>
                    <a:pt x="9" y="209"/>
                    <a:pt x="0" y="200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04"/>
            <p:cNvSpPr>
              <a:spLocks/>
            </p:cNvSpPr>
            <p:nvPr/>
          </p:nvSpPr>
          <p:spPr bwMode="auto">
            <a:xfrm>
              <a:off x="1873250" y="4829175"/>
              <a:ext cx="133350" cy="85725"/>
            </a:xfrm>
            <a:custGeom>
              <a:avLst/>
              <a:gdLst>
                <a:gd name="T0" fmla="*/ 0 w 47"/>
                <a:gd name="T1" fmla="*/ 2147483647 h 30"/>
                <a:gd name="T2" fmla="*/ 2147483647 w 47"/>
                <a:gd name="T3" fmla="*/ 0 h 30"/>
                <a:gd name="T4" fmla="*/ 2147483647 w 47"/>
                <a:gd name="T5" fmla="*/ 0 h 30"/>
                <a:gd name="T6" fmla="*/ 2147483647 w 47"/>
                <a:gd name="T7" fmla="*/ 0 h 30"/>
                <a:gd name="T8" fmla="*/ 2147483647 w 47"/>
                <a:gd name="T9" fmla="*/ 0 h 30"/>
                <a:gd name="T10" fmla="*/ 2147483647 w 47"/>
                <a:gd name="T11" fmla="*/ 0 h 30"/>
                <a:gd name="T12" fmla="*/ 2147483647 w 47"/>
                <a:gd name="T13" fmla="*/ 2147483647 h 30"/>
                <a:gd name="T14" fmla="*/ 2147483647 w 47"/>
                <a:gd name="T15" fmla="*/ 2147483647 h 30"/>
                <a:gd name="T16" fmla="*/ 2147483647 w 47"/>
                <a:gd name="T17" fmla="*/ 2147483647 h 30"/>
                <a:gd name="T18" fmla="*/ 2147483647 w 47"/>
                <a:gd name="T19" fmla="*/ 2147483647 h 30"/>
                <a:gd name="T20" fmla="*/ 2147483647 w 47"/>
                <a:gd name="T21" fmla="*/ 2147483647 h 30"/>
                <a:gd name="T22" fmla="*/ 2147483647 w 47"/>
                <a:gd name="T23" fmla="*/ 2147483647 h 30"/>
                <a:gd name="T24" fmla="*/ 2147483647 w 47"/>
                <a:gd name="T25" fmla="*/ 2147483647 h 30"/>
                <a:gd name="T26" fmla="*/ 2147483647 w 47"/>
                <a:gd name="T27" fmla="*/ 2147483647 h 30"/>
                <a:gd name="T28" fmla="*/ 2147483647 w 47"/>
                <a:gd name="T29" fmla="*/ 2147483647 h 30"/>
                <a:gd name="T30" fmla="*/ 2147483647 w 47"/>
                <a:gd name="T31" fmla="*/ 2147483647 h 30"/>
                <a:gd name="T32" fmla="*/ 0 w 47"/>
                <a:gd name="T33" fmla="*/ 2147483647 h 30"/>
                <a:gd name="T34" fmla="*/ 0 w 47"/>
                <a:gd name="T35" fmla="*/ 2147483647 h 30"/>
                <a:gd name="T36" fmla="*/ 0 w 47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0"/>
                <a:gd name="T59" fmla="*/ 47 w 47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0">
                  <a:moveTo>
                    <a:pt x="0" y="11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3" y="0"/>
                    <a:pt x="47" y="5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5"/>
                    <a:pt x="43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5" y="30"/>
                    <a:pt x="0" y="25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05"/>
            <p:cNvSpPr>
              <a:spLocks/>
            </p:cNvSpPr>
            <p:nvPr/>
          </p:nvSpPr>
          <p:spPr bwMode="auto">
            <a:xfrm>
              <a:off x="2114550" y="4829175"/>
              <a:ext cx="131763" cy="85725"/>
            </a:xfrm>
            <a:custGeom>
              <a:avLst/>
              <a:gdLst>
                <a:gd name="T0" fmla="*/ 0 w 47"/>
                <a:gd name="T1" fmla="*/ 2147483647 h 30"/>
                <a:gd name="T2" fmla="*/ 2147483647 w 47"/>
                <a:gd name="T3" fmla="*/ 0 h 30"/>
                <a:gd name="T4" fmla="*/ 2147483647 w 47"/>
                <a:gd name="T5" fmla="*/ 0 h 30"/>
                <a:gd name="T6" fmla="*/ 2147483647 w 47"/>
                <a:gd name="T7" fmla="*/ 0 h 30"/>
                <a:gd name="T8" fmla="*/ 2147483647 w 47"/>
                <a:gd name="T9" fmla="*/ 0 h 30"/>
                <a:gd name="T10" fmla="*/ 2147483647 w 47"/>
                <a:gd name="T11" fmla="*/ 0 h 30"/>
                <a:gd name="T12" fmla="*/ 2147483647 w 47"/>
                <a:gd name="T13" fmla="*/ 2147483647 h 30"/>
                <a:gd name="T14" fmla="*/ 2147483647 w 47"/>
                <a:gd name="T15" fmla="*/ 2147483647 h 30"/>
                <a:gd name="T16" fmla="*/ 2147483647 w 47"/>
                <a:gd name="T17" fmla="*/ 2147483647 h 30"/>
                <a:gd name="T18" fmla="*/ 2147483647 w 47"/>
                <a:gd name="T19" fmla="*/ 2147483647 h 30"/>
                <a:gd name="T20" fmla="*/ 2147483647 w 47"/>
                <a:gd name="T21" fmla="*/ 2147483647 h 30"/>
                <a:gd name="T22" fmla="*/ 2147483647 w 47"/>
                <a:gd name="T23" fmla="*/ 2147483647 h 30"/>
                <a:gd name="T24" fmla="*/ 2147483647 w 47"/>
                <a:gd name="T25" fmla="*/ 2147483647 h 30"/>
                <a:gd name="T26" fmla="*/ 2147483647 w 47"/>
                <a:gd name="T27" fmla="*/ 2147483647 h 30"/>
                <a:gd name="T28" fmla="*/ 2147483647 w 47"/>
                <a:gd name="T29" fmla="*/ 2147483647 h 30"/>
                <a:gd name="T30" fmla="*/ 2147483647 w 47"/>
                <a:gd name="T31" fmla="*/ 2147483647 h 30"/>
                <a:gd name="T32" fmla="*/ 0 w 47"/>
                <a:gd name="T33" fmla="*/ 2147483647 h 30"/>
                <a:gd name="T34" fmla="*/ 0 w 47"/>
                <a:gd name="T35" fmla="*/ 2147483647 h 30"/>
                <a:gd name="T36" fmla="*/ 0 w 47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0"/>
                <a:gd name="T59" fmla="*/ 47 w 47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0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2" y="0"/>
                    <a:pt x="47" y="5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5"/>
                    <a:pt x="42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5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06"/>
            <p:cNvSpPr>
              <a:spLocks/>
            </p:cNvSpPr>
            <p:nvPr/>
          </p:nvSpPr>
          <p:spPr bwMode="auto">
            <a:xfrm>
              <a:off x="1873250" y="4991100"/>
              <a:ext cx="133350" cy="85725"/>
            </a:xfrm>
            <a:custGeom>
              <a:avLst/>
              <a:gdLst>
                <a:gd name="T0" fmla="*/ 0 w 47"/>
                <a:gd name="T1" fmla="*/ 2147483647 h 30"/>
                <a:gd name="T2" fmla="*/ 2147483647 w 47"/>
                <a:gd name="T3" fmla="*/ 0 h 30"/>
                <a:gd name="T4" fmla="*/ 2147483647 w 47"/>
                <a:gd name="T5" fmla="*/ 0 h 30"/>
                <a:gd name="T6" fmla="*/ 2147483647 w 47"/>
                <a:gd name="T7" fmla="*/ 0 h 30"/>
                <a:gd name="T8" fmla="*/ 2147483647 w 47"/>
                <a:gd name="T9" fmla="*/ 0 h 30"/>
                <a:gd name="T10" fmla="*/ 2147483647 w 47"/>
                <a:gd name="T11" fmla="*/ 0 h 30"/>
                <a:gd name="T12" fmla="*/ 2147483647 w 47"/>
                <a:gd name="T13" fmla="*/ 2147483647 h 30"/>
                <a:gd name="T14" fmla="*/ 2147483647 w 47"/>
                <a:gd name="T15" fmla="*/ 2147483647 h 30"/>
                <a:gd name="T16" fmla="*/ 2147483647 w 47"/>
                <a:gd name="T17" fmla="*/ 2147483647 h 30"/>
                <a:gd name="T18" fmla="*/ 2147483647 w 47"/>
                <a:gd name="T19" fmla="*/ 2147483647 h 30"/>
                <a:gd name="T20" fmla="*/ 2147483647 w 47"/>
                <a:gd name="T21" fmla="*/ 2147483647 h 30"/>
                <a:gd name="T22" fmla="*/ 2147483647 w 47"/>
                <a:gd name="T23" fmla="*/ 2147483647 h 30"/>
                <a:gd name="T24" fmla="*/ 2147483647 w 47"/>
                <a:gd name="T25" fmla="*/ 2147483647 h 30"/>
                <a:gd name="T26" fmla="*/ 2147483647 w 47"/>
                <a:gd name="T27" fmla="*/ 2147483647 h 30"/>
                <a:gd name="T28" fmla="*/ 2147483647 w 47"/>
                <a:gd name="T29" fmla="*/ 2147483647 h 30"/>
                <a:gd name="T30" fmla="*/ 2147483647 w 47"/>
                <a:gd name="T31" fmla="*/ 2147483647 h 30"/>
                <a:gd name="T32" fmla="*/ 0 w 47"/>
                <a:gd name="T33" fmla="*/ 2147483647 h 30"/>
                <a:gd name="T34" fmla="*/ 0 w 47"/>
                <a:gd name="T35" fmla="*/ 2147483647 h 30"/>
                <a:gd name="T36" fmla="*/ 0 w 47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0"/>
                <a:gd name="T59" fmla="*/ 47 w 47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0">
                  <a:moveTo>
                    <a:pt x="0" y="11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3" y="0"/>
                    <a:pt x="47" y="5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5"/>
                    <a:pt x="43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5" y="30"/>
                    <a:pt x="0" y="25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7"/>
            <p:cNvSpPr>
              <a:spLocks/>
            </p:cNvSpPr>
            <p:nvPr/>
          </p:nvSpPr>
          <p:spPr bwMode="auto">
            <a:xfrm>
              <a:off x="2114550" y="4991100"/>
              <a:ext cx="131763" cy="85725"/>
            </a:xfrm>
            <a:custGeom>
              <a:avLst/>
              <a:gdLst>
                <a:gd name="T0" fmla="*/ 0 w 47"/>
                <a:gd name="T1" fmla="*/ 2147483647 h 30"/>
                <a:gd name="T2" fmla="*/ 2147483647 w 47"/>
                <a:gd name="T3" fmla="*/ 0 h 30"/>
                <a:gd name="T4" fmla="*/ 2147483647 w 47"/>
                <a:gd name="T5" fmla="*/ 0 h 30"/>
                <a:gd name="T6" fmla="*/ 2147483647 w 47"/>
                <a:gd name="T7" fmla="*/ 0 h 30"/>
                <a:gd name="T8" fmla="*/ 2147483647 w 47"/>
                <a:gd name="T9" fmla="*/ 0 h 30"/>
                <a:gd name="T10" fmla="*/ 2147483647 w 47"/>
                <a:gd name="T11" fmla="*/ 0 h 30"/>
                <a:gd name="T12" fmla="*/ 2147483647 w 47"/>
                <a:gd name="T13" fmla="*/ 2147483647 h 30"/>
                <a:gd name="T14" fmla="*/ 2147483647 w 47"/>
                <a:gd name="T15" fmla="*/ 2147483647 h 30"/>
                <a:gd name="T16" fmla="*/ 2147483647 w 47"/>
                <a:gd name="T17" fmla="*/ 2147483647 h 30"/>
                <a:gd name="T18" fmla="*/ 2147483647 w 47"/>
                <a:gd name="T19" fmla="*/ 2147483647 h 30"/>
                <a:gd name="T20" fmla="*/ 2147483647 w 47"/>
                <a:gd name="T21" fmla="*/ 2147483647 h 30"/>
                <a:gd name="T22" fmla="*/ 2147483647 w 47"/>
                <a:gd name="T23" fmla="*/ 2147483647 h 30"/>
                <a:gd name="T24" fmla="*/ 2147483647 w 47"/>
                <a:gd name="T25" fmla="*/ 2147483647 h 30"/>
                <a:gd name="T26" fmla="*/ 2147483647 w 47"/>
                <a:gd name="T27" fmla="*/ 2147483647 h 30"/>
                <a:gd name="T28" fmla="*/ 2147483647 w 47"/>
                <a:gd name="T29" fmla="*/ 2147483647 h 30"/>
                <a:gd name="T30" fmla="*/ 2147483647 w 47"/>
                <a:gd name="T31" fmla="*/ 2147483647 h 30"/>
                <a:gd name="T32" fmla="*/ 0 w 47"/>
                <a:gd name="T33" fmla="*/ 2147483647 h 30"/>
                <a:gd name="T34" fmla="*/ 0 w 47"/>
                <a:gd name="T35" fmla="*/ 2147483647 h 30"/>
                <a:gd name="T36" fmla="*/ 0 w 47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0"/>
                <a:gd name="T59" fmla="*/ 47 w 47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0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2" y="0"/>
                    <a:pt x="47" y="5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5"/>
                    <a:pt x="42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5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08"/>
            <p:cNvSpPr>
              <a:spLocks/>
            </p:cNvSpPr>
            <p:nvPr/>
          </p:nvSpPr>
          <p:spPr bwMode="auto">
            <a:xfrm>
              <a:off x="2122488" y="5192713"/>
              <a:ext cx="104775" cy="133350"/>
            </a:xfrm>
            <a:custGeom>
              <a:avLst/>
              <a:gdLst>
                <a:gd name="T0" fmla="*/ 0 w 66"/>
                <a:gd name="T1" fmla="*/ 0 h 84"/>
                <a:gd name="T2" fmla="*/ 0 w 66"/>
                <a:gd name="T3" fmla="*/ 2147483647 h 84"/>
                <a:gd name="T4" fmla="*/ 2147483647 w 66"/>
                <a:gd name="T5" fmla="*/ 2147483647 h 84"/>
                <a:gd name="T6" fmla="*/ 2147483647 w 66"/>
                <a:gd name="T7" fmla="*/ 0 h 84"/>
                <a:gd name="T8" fmla="*/ 0 w 66"/>
                <a:gd name="T9" fmla="*/ 0 h 84"/>
                <a:gd name="T10" fmla="*/ 0 w 66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4"/>
                <a:gd name="T20" fmla="*/ 66 w 66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4">
                  <a:moveTo>
                    <a:pt x="0" y="0"/>
                  </a:moveTo>
                  <a:lnTo>
                    <a:pt x="0" y="84"/>
                  </a:lnTo>
                  <a:lnTo>
                    <a:pt x="66" y="84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09"/>
            <p:cNvSpPr>
              <a:spLocks/>
            </p:cNvSpPr>
            <p:nvPr/>
          </p:nvSpPr>
          <p:spPr bwMode="auto">
            <a:xfrm>
              <a:off x="1873250" y="5153025"/>
              <a:ext cx="133350" cy="87313"/>
            </a:xfrm>
            <a:custGeom>
              <a:avLst/>
              <a:gdLst>
                <a:gd name="T0" fmla="*/ 0 w 47"/>
                <a:gd name="T1" fmla="*/ 2147483647 h 31"/>
                <a:gd name="T2" fmla="*/ 2147483647 w 47"/>
                <a:gd name="T3" fmla="*/ 0 h 31"/>
                <a:gd name="T4" fmla="*/ 2147483647 w 47"/>
                <a:gd name="T5" fmla="*/ 0 h 31"/>
                <a:gd name="T6" fmla="*/ 2147483647 w 47"/>
                <a:gd name="T7" fmla="*/ 0 h 31"/>
                <a:gd name="T8" fmla="*/ 2147483647 w 47"/>
                <a:gd name="T9" fmla="*/ 0 h 31"/>
                <a:gd name="T10" fmla="*/ 2147483647 w 47"/>
                <a:gd name="T11" fmla="*/ 0 h 31"/>
                <a:gd name="T12" fmla="*/ 2147483647 w 47"/>
                <a:gd name="T13" fmla="*/ 2147483647 h 31"/>
                <a:gd name="T14" fmla="*/ 2147483647 w 47"/>
                <a:gd name="T15" fmla="*/ 2147483647 h 31"/>
                <a:gd name="T16" fmla="*/ 2147483647 w 47"/>
                <a:gd name="T17" fmla="*/ 2147483647 h 31"/>
                <a:gd name="T18" fmla="*/ 2147483647 w 47"/>
                <a:gd name="T19" fmla="*/ 2147483647 h 31"/>
                <a:gd name="T20" fmla="*/ 2147483647 w 47"/>
                <a:gd name="T21" fmla="*/ 2147483647 h 31"/>
                <a:gd name="T22" fmla="*/ 2147483647 w 47"/>
                <a:gd name="T23" fmla="*/ 2147483647 h 31"/>
                <a:gd name="T24" fmla="*/ 2147483647 w 47"/>
                <a:gd name="T25" fmla="*/ 2147483647 h 31"/>
                <a:gd name="T26" fmla="*/ 2147483647 w 47"/>
                <a:gd name="T27" fmla="*/ 2147483647 h 31"/>
                <a:gd name="T28" fmla="*/ 2147483647 w 47"/>
                <a:gd name="T29" fmla="*/ 2147483647 h 31"/>
                <a:gd name="T30" fmla="*/ 2147483647 w 47"/>
                <a:gd name="T31" fmla="*/ 2147483647 h 31"/>
                <a:gd name="T32" fmla="*/ 0 w 47"/>
                <a:gd name="T33" fmla="*/ 2147483647 h 31"/>
                <a:gd name="T34" fmla="*/ 0 w 47"/>
                <a:gd name="T35" fmla="*/ 2147483647 h 31"/>
                <a:gd name="T36" fmla="*/ 0 w 47"/>
                <a:gd name="T37" fmla="*/ 2147483647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1"/>
                <a:gd name="T59" fmla="*/ 47 w 47"/>
                <a:gd name="T60" fmla="*/ 31 h 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1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3" y="0"/>
                    <a:pt x="47" y="5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6"/>
                    <a:pt x="43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26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6434623" y="5596526"/>
            <a:ext cx="1164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On Premise</a:t>
            </a:r>
          </a:p>
        </p:txBody>
      </p:sp>
    </p:spTree>
    <p:extLst>
      <p:ext uri="{BB962C8B-B14F-4D97-AF65-F5344CB8AC3E}">
        <p14:creationId xmlns="" xmlns:p14="http://schemas.microsoft.com/office/powerpoint/2010/main" val="10042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194"/>
            <a:ext cx="8229600" cy="563231"/>
          </a:xfrm>
        </p:spPr>
        <p:txBody>
          <a:bodyPr/>
          <a:lstStyle/>
          <a:p>
            <a:r>
              <a:rPr lang="en-US" dirty="0" smtClean="0"/>
              <a:t>API First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Axway #APIWorkshops</a:t>
            </a: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347" y="1927720"/>
            <a:ext cx="4573588" cy="3016738"/>
          </a:xfrm>
          <a:prstGeom prst="rightArrow">
            <a:avLst/>
          </a:prstGeom>
          <a:solidFill>
            <a:srgbClr val="C0504D">
              <a:tint val="55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6" name="Freeform 5"/>
          <p:cNvSpPr/>
          <p:nvPr/>
        </p:nvSpPr>
        <p:spPr>
          <a:xfrm>
            <a:off x="79349" y="2881099"/>
            <a:ext cx="1236254" cy="1098892"/>
          </a:xfrm>
          <a:custGeom>
            <a:avLst/>
            <a:gdLst>
              <a:gd name="connsiteX0" fmla="*/ 0 w 1357532"/>
              <a:gd name="connsiteY0" fmla="*/ 201120 h 1206695"/>
              <a:gd name="connsiteX1" fmla="*/ 201120 w 1357532"/>
              <a:gd name="connsiteY1" fmla="*/ 0 h 1206695"/>
              <a:gd name="connsiteX2" fmla="*/ 1156412 w 1357532"/>
              <a:gd name="connsiteY2" fmla="*/ 0 h 1206695"/>
              <a:gd name="connsiteX3" fmla="*/ 1357532 w 1357532"/>
              <a:gd name="connsiteY3" fmla="*/ 201120 h 1206695"/>
              <a:gd name="connsiteX4" fmla="*/ 1357532 w 1357532"/>
              <a:gd name="connsiteY4" fmla="*/ 1005575 h 1206695"/>
              <a:gd name="connsiteX5" fmla="*/ 1156412 w 1357532"/>
              <a:gd name="connsiteY5" fmla="*/ 1206695 h 1206695"/>
              <a:gd name="connsiteX6" fmla="*/ 201120 w 1357532"/>
              <a:gd name="connsiteY6" fmla="*/ 1206695 h 1206695"/>
              <a:gd name="connsiteX7" fmla="*/ 0 w 1357532"/>
              <a:gd name="connsiteY7" fmla="*/ 1005575 h 1206695"/>
              <a:gd name="connsiteX8" fmla="*/ 0 w 1357532"/>
              <a:gd name="connsiteY8" fmla="*/ 201120 h 120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532" h="1206695">
                <a:moveTo>
                  <a:pt x="0" y="201120"/>
                </a:moveTo>
                <a:cubicBezTo>
                  <a:pt x="0" y="90044"/>
                  <a:pt x="90044" y="0"/>
                  <a:pt x="201120" y="0"/>
                </a:cubicBezTo>
                <a:lnTo>
                  <a:pt x="1156412" y="0"/>
                </a:lnTo>
                <a:cubicBezTo>
                  <a:pt x="1267488" y="0"/>
                  <a:pt x="1357532" y="90044"/>
                  <a:pt x="1357532" y="201120"/>
                </a:cubicBezTo>
                <a:lnTo>
                  <a:pt x="1357532" y="1005575"/>
                </a:lnTo>
                <a:cubicBezTo>
                  <a:pt x="1357532" y="1116651"/>
                  <a:pt x="1267488" y="1206695"/>
                  <a:pt x="1156412" y="1206695"/>
                </a:cubicBezTo>
                <a:lnTo>
                  <a:pt x="201120" y="1206695"/>
                </a:lnTo>
                <a:cubicBezTo>
                  <a:pt x="90044" y="1206695"/>
                  <a:pt x="0" y="1116651"/>
                  <a:pt x="0" y="1005575"/>
                </a:cubicBezTo>
                <a:lnTo>
                  <a:pt x="0" y="201120"/>
                </a:lnTo>
                <a:close/>
              </a:path>
            </a:pathLst>
          </a:custGeom>
          <a:solidFill>
            <a:srgbClr val="C0504D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142726" tIns="142726" rIns="142726" bIns="142726" numCol="1" spcCol="1270" anchor="ctr" anchorCtr="0">
            <a:noAutofit/>
          </a:bodyPr>
          <a:lstStyle/>
          <a:p>
            <a:pPr marL="0" marR="0" lvl="0" indent="0" defTabSz="9779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API is the contract</a:t>
            </a:r>
          </a:p>
        </p:txBody>
      </p:sp>
      <p:sp>
        <p:nvSpPr>
          <p:cNvPr id="7" name="Freeform 6"/>
          <p:cNvSpPr/>
          <p:nvPr/>
        </p:nvSpPr>
        <p:spPr>
          <a:xfrm>
            <a:off x="1417479" y="2881099"/>
            <a:ext cx="1236254" cy="1098892"/>
          </a:xfrm>
          <a:custGeom>
            <a:avLst/>
            <a:gdLst>
              <a:gd name="connsiteX0" fmla="*/ 0 w 1357532"/>
              <a:gd name="connsiteY0" fmla="*/ 201120 h 1206695"/>
              <a:gd name="connsiteX1" fmla="*/ 201120 w 1357532"/>
              <a:gd name="connsiteY1" fmla="*/ 0 h 1206695"/>
              <a:gd name="connsiteX2" fmla="*/ 1156412 w 1357532"/>
              <a:gd name="connsiteY2" fmla="*/ 0 h 1206695"/>
              <a:gd name="connsiteX3" fmla="*/ 1357532 w 1357532"/>
              <a:gd name="connsiteY3" fmla="*/ 201120 h 1206695"/>
              <a:gd name="connsiteX4" fmla="*/ 1357532 w 1357532"/>
              <a:gd name="connsiteY4" fmla="*/ 1005575 h 1206695"/>
              <a:gd name="connsiteX5" fmla="*/ 1156412 w 1357532"/>
              <a:gd name="connsiteY5" fmla="*/ 1206695 h 1206695"/>
              <a:gd name="connsiteX6" fmla="*/ 201120 w 1357532"/>
              <a:gd name="connsiteY6" fmla="*/ 1206695 h 1206695"/>
              <a:gd name="connsiteX7" fmla="*/ 0 w 1357532"/>
              <a:gd name="connsiteY7" fmla="*/ 1005575 h 1206695"/>
              <a:gd name="connsiteX8" fmla="*/ 0 w 1357532"/>
              <a:gd name="connsiteY8" fmla="*/ 201120 h 120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532" h="1206695">
                <a:moveTo>
                  <a:pt x="0" y="201120"/>
                </a:moveTo>
                <a:cubicBezTo>
                  <a:pt x="0" y="90044"/>
                  <a:pt x="90044" y="0"/>
                  <a:pt x="201120" y="0"/>
                </a:cubicBezTo>
                <a:lnTo>
                  <a:pt x="1156412" y="0"/>
                </a:lnTo>
                <a:cubicBezTo>
                  <a:pt x="1267488" y="0"/>
                  <a:pt x="1357532" y="90044"/>
                  <a:pt x="1357532" y="201120"/>
                </a:cubicBezTo>
                <a:lnTo>
                  <a:pt x="1357532" y="1005575"/>
                </a:lnTo>
                <a:cubicBezTo>
                  <a:pt x="1357532" y="1116651"/>
                  <a:pt x="1267488" y="1206695"/>
                  <a:pt x="1156412" y="1206695"/>
                </a:cubicBezTo>
                <a:lnTo>
                  <a:pt x="201120" y="1206695"/>
                </a:lnTo>
                <a:cubicBezTo>
                  <a:pt x="90044" y="1206695"/>
                  <a:pt x="0" y="1116651"/>
                  <a:pt x="0" y="1005575"/>
                </a:cubicBezTo>
                <a:lnTo>
                  <a:pt x="0" y="201120"/>
                </a:lnTo>
                <a:close/>
              </a:path>
            </a:pathLst>
          </a:custGeom>
          <a:solidFill>
            <a:srgbClr val="C0504D">
              <a:lumMod val="75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142726" tIns="142726" rIns="142726" bIns="142726" numCol="1" spcCol="1270" anchor="ctr" anchorCtr="0">
            <a:noAutofit/>
          </a:bodyPr>
          <a:lstStyle/>
          <a:p>
            <a:pPr marL="0" marR="0" lvl="0" indent="0" defTabSz="9779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…And the product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4574935" y="1927720"/>
            <a:ext cx="4573588" cy="3016738"/>
          </a:xfrm>
          <a:prstGeom prst="rightArrow">
            <a:avLst/>
          </a:prstGeom>
          <a:solidFill>
            <a:srgbClr val="C0504D">
              <a:tint val="55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11" name="Freeform 10"/>
          <p:cNvSpPr/>
          <p:nvPr/>
        </p:nvSpPr>
        <p:spPr>
          <a:xfrm>
            <a:off x="6475815" y="2881099"/>
            <a:ext cx="1236254" cy="1098892"/>
          </a:xfrm>
          <a:custGeom>
            <a:avLst/>
            <a:gdLst>
              <a:gd name="connsiteX0" fmla="*/ 0 w 1357532"/>
              <a:gd name="connsiteY0" fmla="*/ 201120 h 1206695"/>
              <a:gd name="connsiteX1" fmla="*/ 201120 w 1357532"/>
              <a:gd name="connsiteY1" fmla="*/ 0 h 1206695"/>
              <a:gd name="connsiteX2" fmla="*/ 1156412 w 1357532"/>
              <a:gd name="connsiteY2" fmla="*/ 0 h 1206695"/>
              <a:gd name="connsiteX3" fmla="*/ 1357532 w 1357532"/>
              <a:gd name="connsiteY3" fmla="*/ 201120 h 1206695"/>
              <a:gd name="connsiteX4" fmla="*/ 1357532 w 1357532"/>
              <a:gd name="connsiteY4" fmla="*/ 1005575 h 1206695"/>
              <a:gd name="connsiteX5" fmla="*/ 1156412 w 1357532"/>
              <a:gd name="connsiteY5" fmla="*/ 1206695 h 1206695"/>
              <a:gd name="connsiteX6" fmla="*/ 201120 w 1357532"/>
              <a:gd name="connsiteY6" fmla="*/ 1206695 h 1206695"/>
              <a:gd name="connsiteX7" fmla="*/ 0 w 1357532"/>
              <a:gd name="connsiteY7" fmla="*/ 1005575 h 1206695"/>
              <a:gd name="connsiteX8" fmla="*/ 0 w 1357532"/>
              <a:gd name="connsiteY8" fmla="*/ 201120 h 120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532" h="1206695">
                <a:moveTo>
                  <a:pt x="0" y="201120"/>
                </a:moveTo>
                <a:cubicBezTo>
                  <a:pt x="0" y="90044"/>
                  <a:pt x="90044" y="0"/>
                  <a:pt x="201120" y="0"/>
                </a:cubicBezTo>
                <a:lnTo>
                  <a:pt x="1156412" y="0"/>
                </a:lnTo>
                <a:cubicBezTo>
                  <a:pt x="1267488" y="0"/>
                  <a:pt x="1357532" y="90044"/>
                  <a:pt x="1357532" y="201120"/>
                </a:cubicBezTo>
                <a:lnTo>
                  <a:pt x="1357532" y="1005575"/>
                </a:lnTo>
                <a:cubicBezTo>
                  <a:pt x="1357532" y="1116651"/>
                  <a:pt x="1267488" y="1206695"/>
                  <a:pt x="1156412" y="1206695"/>
                </a:cubicBezTo>
                <a:lnTo>
                  <a:pt x="201120" y="1206695"/>
                </a:lnTo>
                <a:cubicBezTo>
                  <a:pt x="90044" y="1206695"/>
                  <a:pt x="0" y="1116651"/>
                  <a:pt x="0" y="1005575"/>
                </a:cubicBezTo>
                <a:lnTo>
                  <a:pt x="0" y="201120"/>
                </a:lnTo>
                <a:close/>
              </a:path>
            </a:pathLst>
          </a:custGeom>
          <a:solidFill>
            <a:srgbClr val="C0504D">
              <a:lumMod val="75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142726" tIns="142726" rIns="142726" bIns="142726" numCol="1" spcCol="1270" anchor="ctr" anchorCtr="0">
            <a:noAutofit/>
          </a:bodyPr>
          <a:lstStyle/>
          <a:p>
            <a:pPr marL="0" marR="0" lvl="0" indent="0" defTabSz="9779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WSDL is the Contract</a:t>
            </a:r>
          </a:p>
        </p:txBody>
      </p:sp>
      <p:sp>
        <p:nvSpPr>
          <p:cNvPr id="12" name="Freeform 11"/>
          <p:cNvSpPr/>
          <p:nvPr/>
        </p:nvSpPr>
        <p:spPr>
          <a:xfrm>
            <a:off x="7813945" y="2881099"/>
            <a:ext cx="1236254" cy="1098892"/>
          </a:xfrm>
          <a:custGeom>
            <a:avLst/>
            <a:gdLst>
              <a:gd name="connsiteX0" fmla="*/ 0 w 1357532"/>
              <a:gd name="connsiteY0" fmla="*/ 201120 h 1206695"/>
              <a:gd name="connsiteX1" fmla="*/ 201120 w 1357532"/>
              <a:gd name="connsiteY1" fmla="*/ 0 h 1206695"/>
              <a:gd name="connsiteX2" fmla="*/ 1156412 w 1357532"/>
              <a:gd name="connsiteY2" fmla="*/ 0 h 1206695"/>
              <a:gd name="connsiteX3" fmla="*/ 1357532 w 1357532"/>
              <a:gd name="connsiteY3" fmla="*/ 201120 h 1206695"/>
              <a:gd name="connsiteX4" fmla="*/ 1357532 w 1357532"/>
              <a:gd name="connsiteY4" fmla="*/ 1005575 h 1206695"/>
              <a:gd name="connsiteX5" fmla="*/ 1156412 w 1357532"/>
              <a:gd name="connsiteY5" fmla="*/ 1206695 h 1206695"/>
              <a:gd name="connsiteX6" fmla="*/ 201120 w 1357532"/>
              <a:gd name="connsiteY6" fmla="*/ 1206695 h 1206695"/>
              <a:gd name="connsiteX7" fmla="*/ 0 w 1357532"/>
              <a:gd name="connsiteY7" fmla="*/ 1005575 h 1206695"/>
              <a:gd name="connsiteX8" fmla="*/ 0 w 1357532"/>
              <a:gd name="connsiteY8" fmla="*/ 201120 h 120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532" h="1206695">
                <a:moveTo>
                  <a:pt x="0" y="201120"/>
                </a:moveTo>
                <a:cubicBezTo>
                  <a:pt x="0" y="90044"/>
                  <a:pt x="90044" y="0"/>
                  <a:pt x="201120" y="0"/>
                </a:cubicBezTo>
                <a:lnTo>
                  <a:pt x="1156412" y="0"/>
                </a:lnTo>
                <a:cubicBezTo>
                  <a:pt x="1267488" y="0"/>
                  <a:pt x="1357532" y="90044"/>
                  <a:pt x="1357532" y="201120"/>
                </a:cubicBezTo>
                <a:lnTo>
                  <a:pt x="1357532" y="1005575"/>
                </a:lnTo>
                <a:cubicBezTo>
                  <a:pt x="1357532" y="1116651"/>
                  <a:pt x="1267488" y="1206695"/>
                  <a:pt x="1156412" y="1206695"/>
                </a:cubicBezTo>
                <a:lnTo>
                  <a:pt x="201120" y="1206695"/>
                </a:lnTo>
                <a:cubicBezTo>
                  <a:pt x="90044" y="1206695"/>
                  <a:pt x="0" y="1116651"/>
                  <a:pt x="0" y="1005575"/>
                </a:cubicBezTo>
                <a:lnTo>
                  <a:pt x="0" y="201120"/>
                </a:lnTo>
                <a:close/>
              </a:path>
            </a:pathLst>
          </a:custGeom>
          <a:solidFill>
            <a:srgbClr val="C0504D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142726" tIns="142726" rIns="142726" bIns="142726" numCol="1" spcCol="1270" anchor="ctr" anchorCtr="0">
            <a:noAutofit/>
          </a:bodyPr>
          <a:lstStyle/>
          <a:p>
            <a:pPr marL="0" marR="0" lvl="0" indent="0" defTabSz="9779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Backend App is the Product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349" y="1556246"/>
            <a:ext cx="1230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Calibri"/>
              </a:rPr>
              <a:t>APIs</a:t>
            </a:r>
            <a:endParaRPr lang="en-US" sz="4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1438" y="1567904"/>
            <a:ext cx="2348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Calibri"/>
              </a:rPr>
              <a:t>SOA/ESB</a:t>
            </a:r>
            <a:endParaRPr lang="en-US" sz="4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49" y="5152571"/>
            <a:ext cx="601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Kevin Kohut, Accenture ( @</a:t>
            </a:r>
            <a:r>
              <a:rPr lang="en-US" dirty="0" err="1" smtClean="0"/>
              <a:t>Kkohut</a:t>
            </a:r>
            <a:r>
              <a:rPr lang="en-US" dirty="0" smtClean="0"/>
              <a:t>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8872"/>
            <a:ext cx="8229600" cy="61555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defTabSz="4572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b="1" kern="1200" dirty="0" smtClean="0">
                <a:solidFill>
                  <a:srgbClr val="BF0C20"/>
                </a:solidFill>
                <a:latin typeface="Arial"/>
                <a:cs typeface="Arial"/>
              </a:rPr>
              <a:t>API Catalog</a:t>
            </a:r>
            <a:endParaRPr lang="en-US" b="1" kern="1200" dirty="0">
              <a:solidFill>
                <a:srgbClr val="BF0C20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5664" y="1484784"/>
            <a:ext cx="8424936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Lifecycle Management of APIs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Versioning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538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“Single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25538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Store of Truth”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endParaRPr lang="en-US" sz="2400" b="1" baseline="0" dirty="0" smtClean="0">
              <a:solidFill>
                <a:srgbClr val="255384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rgbClr val="25538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endParaRPr lang="en-US" sz="2400" b="1" baseline="0" dirty="0" smtClean="0">
              <a:solidFill>
                <a:srgbClr val="255384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rgbClr val="25538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endParaRPr lang="en-US" sz="2400" b="1" baseline="0" dirty="0" smtClean="0">
              <a:solidFill>
                <a:srgbClr val="255384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rgbClr val="25538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tabLst/>
              <a:defRPr/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25538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API Catalog is the modern-day Registry Repository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25538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4" y="2943175"/>
            <a:ext cx="8715375" cy="150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6713463" y="3933359"/>
            <a:ext cx="1378857" cy="562630"/>
          </a:xfrm>
          <a:prstGeom prst="ellipse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337402" y="3859316"/>
            <a:ext cx="1117600" cy="679715"/>
          </a:xfrm>
          <a:prstGeom prst="ellipse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8893" y="4710058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3463" y="4662403"/>
            <a:ext cx="168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Lifecycle Info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1000" y="498873"/>
            <a:ext cx="8229600" cy="61555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defTabSz="4572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de-DE" b="1" kern="1200" dirty="0" smtClean="0">
                <a:solidFill>
                  <a:srgbClr val="BF0C20"/>
                </a:solidFill>
                <a:latin typeface="Arial"/>
                <a:cs typeface="Arial"/>
              </a:rPr>
              <a:t>Self Service</a:t>
            </a:r>
            <a:endParaRPr lang="de-DE" b="1" kern="1200" dirty="0">
              <a:solidFill>
                <a:srgbClr val="BF0C20"/>
              </a:solidFill>
              <a:latin typeface="Arial"/>
              <a:cs typeface="Arial"/>
            </a:endParaRPr>
          </a:p>
        </p:txBody>
      </p:sp>
      <p:sp>
        <p:nvSpPr>
          <p:cNvPr id="6" name="AutoShape 4" descr="https://axway.jiveon.com/servlet/JiveServlet/showImage/102-9913-3-9545/18.01+Portal+home+p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6" descr="https://axway.jiveon.com/servlet/JiveServlet/showImage/102-9913-3-9545/18.01+Portal+home+pag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200891" y="1728967"/>
            <a:ext cx="87630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Self-Service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Developer Enrollment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US" sz="2400" kern="0" baseline="0" dirty="0" smtClean="0">
                <a:latin typeface="+mn-lt"/>
              </a:rPr>
              <a:t>Registration workflows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Content Placeholder 5" descr="approval.png"/>
          <p:cNvPicPr>
            <a:picLocks noChangeAspect="1"/>
          </p:cNvPicPr>
          <p:nvPr/>
        </p:nvPicPr>
        <p:blipFill>
          <a:blip r:embed="rId2" cstate="print"/>
          <a:srcRect t="15238"/>
          <a:stretch>
            <a:fillRect/>
          </a:stretch>
        </p:blipFill>
        <p:spPr>
          <a:xfrm>
            <a:off x="381000" y="3265714"/>
            <a:ext cx="8690574" cy="235131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178"/>
          <a:stretch>
            <a:fillRect/>
          </a:stretch>
        </p:blipFill>
        <p:spPr bwMode="auto">
          <a:xfrm>
            <a:off x="5442857" y="1537246"/>
            <a:ext cx="3521034" cy="373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4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598" y="221941"/>
            <a:ext cx="9550400" cy="113877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defTabSz="4572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de-DE" b="1" kern="1200" dirty="0" smtClean="0">
                <a:solidFill>
                  <a:srgbClr val="BF0C20"/>
                </a:solidFill>
                <a:latin typeface="Arial"/>
                <a:cs typeface="Arial"/>
              </a:rPr>
              <a:t>In-place API Testing </a:t>
            </a:r>
            <a:br>
              <a:rPr lang="de-DE" b="1" kern="1200" dirty="0" smtClean="0">
                <a:solidFill>
                  <a:srgbClr val="BF0C20"/>
                </a:solidFill>
                <a:latin typeface="Arial"/>
                <a:cs typeface="Arial"/>
              </a:rPr>
            </a:br>
            <a:endParaRPr lang="de-DE" b="1" kern="1200" dirty="0">
              <a:solidFill>
                <a:srgbClr val="BF0C20"/>
              </a:solidFill>
              <a:latin typeface="Arial"/>
              <a:cs typeface="Arial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96" y="2982172"/>
            <a:ext cx="6174127" cy="323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200891" y="1360714"/>
            <a:ext cx="87630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Test-as-you-go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“Try it out” for API </a:t>
            </a:r>
            <a:r>
              <a:rPr lang="en-US" sz="2400" kern="0" dirty="0" smtClean="0">
                <a:latin typeface="+mn-lt"/>
              </a:rPr>
              <a:t>Methods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using API Keys…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9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49" y="778217"/>
            <a:ext cx="8229600" cy="563231"/>
          </a:xfrm>
        </p:spPr>
        <p:txBody>
          <a:bodyPr>
            <a:noAutofit/>
          </a:bodyPr>
          <a:lstStyle/>
          <a:p>
            <a:r>
              <a:rPr lang="en-US" dirty="0" smtClean="0"/>
              <a:t>Stakeholders in API </a:t>
            </a:r>
            <a:r>
              <a:rPr lang="en-US" dirty="0" smtClean="0"/>
              <a:t>Management</a:t>
            </a:r>
            <a:br>
              <a:rPr lang="en-US" dirty="0" smtClean="0"/>
            </a:b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9035" y="3693134"/>
            <a:ext cx="1579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Client Applications</a:t>
            </a:r>
            <a:endParaRPr lang="en-US" sz="1400" b="1" dirty="0"/>
          </a:p>
        </p:txBody>
      </p:sp>
      <p:cxnSp>
        <p:nvCxnSpPr>
          <p:cNvPr id="93" name="Straight Arrow Connector 92"/>
          <p:cNvCxnSpPr/>
          <p:nvPr/>
        </p:nvCxnSpPr>
        <p:spPr bwMode="auto">
          <a:xfrm flipV="1">
            <a:off x="5268667" y="4442299"/>
            <a:ext cx="1508760" cy="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sp>
        <p:nvSpPr>
          <p:cNvPr id="42" name="TextBox 41"/>
          <p:cNvSpPr txBox="1"/>
          <p:nvPr/>
        </p:nvSpPr>
        <p:spPr>
          <a:xfrm>
            <a:off x="5559848" y="4196078"/>
            <a:ext cx="94117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REST API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268618" y="4302973"/>
            <a:ext cx="2628715" cy="251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cxnSp>
        <p:nvCxnSpPr>
          <p:cNvPr id="63" name="Straight Arrow Connector 62"/>
          <p:cNvCxnSpPr/>
          <p:nvPr/>
        </p:nvCxnSpPr>
        <p:spPr bwMode="auto">
          <a:xfrm flipV="1">
            <a:off x="1268618" y="4747594"/>
            <a:ext cx="2628715" cy="2836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sp>
        <p:nvSpPr>
          <p:cNvPr id="41" name="TextBox 40"/>
          <p:cNvSpPr txBox="1"/>
          <p:nvPr/>
        </p:nvSpPr>
        <p:spPr>
          <a:xfrm>
            <a:off x="1268618" y="4534294"/>
            <a:ext cx="176999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SOAP/XML/REST/JSON</a:t>
            </a:r>
          </a:p>
        </p:txBody>
      </p:sp>
      <p:pic>
        <p:nvPicPr>
          <p:cNvPr id="47" name="Picture 2" descr="C:\Users\hugh carroll\Downloads\Databas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840" y="1948758"/>
            <a:ext cx="407911" cy="551696"/>
          </a:xfrm>
          <a:prstGeom prst="rect">
            <a:avLst/>
          </a:prstGeom>
          <a:noFill/>
        </p:spPr>
      </p:pic>
      <p:sp>
        <p:nvSpPr>
          <p:cNvPr id="77" name="Rounded Rectangle 76"/>
          <p:cNvSpPr/>
          <p:nvPr/>
        </p:nvSpPr>
        <p:spPr>
          <a:xfrm>
            <a:off x="3999810" y="1540338"/>
            <a:ext cx="1144544" cy="2213274"/>
          </a:xfrm>
          <a:prstGeom prst="roundRect">
            <a:avLst/>
          </a:prstGeom>
          <a:noFill/>
          <a:ln w="28575">
            <a:solidFill>
              <a:schemeClr val="tx1">
                <a:lumMod val="25000"/>
                <a:lumOff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007305" y="1584666"/>
            <a:ext cx="1144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API Manager</a:t>
            </a:r>
            <a:endParaRPr lang="en-US" sz="1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287669" y="3783900"/>
            <a:ext cx="1856331" cy="1817512"/>
            <a:chOff x="7287669" y="3783900"/>
            <a:chExt cx="1856331" cy="1817512"/>
          </a:xfrm>
        </p:grpSpPr>
        <p:sp>
          <p:nvSpPr>
            <p:cNvPr id="8" name="TextBox 7"/>
            <p:cNvSpPr txBox="1"/>
            <p:nvPr/>
          </p:nvSpPr>
          <p:spPr>
            <a:xfrm>
              <a:off x="7880781" y="4555188"/>
              <a:ext cx="9275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IE"/>
              </a:defPPr>
              <a:lvl1pPr algn="ctr">
                <a:defRPr sz="1600" b="1">
                  <a:solidFill>
                    <a:schemeClr val="bg2"/>
                  </a:solidFill>
                </a:defRPr>
              </a:lvl1pPr>
            </a:lstStyle>
            <a:p>
              <a:r>
                <a:rPr lang="en-US" sz="1200" dirty="0" smtClean="0">
                  <a:solidFill>
                    <a:schemeClr val="tx1"/>
                  </a:solidFill>
                </a:rPr>
                <a:t>Services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764617" y="3944384"/>
              <a:ext cx="137938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IE"/>
              </a:defPPr>
              <a:lvl1pPr algn="ctr">
                <a:defRPr sz="1600" b="1">
                  <a:solidFill>
                    <a:schemeClr val="bg2"/>
                  </a:solidFill>
                </a:defRPr>
              </a:lvl1pPr>
            </a:lstStyle>
            <a:p>
              <a:r>
                <a:rPr lang="en-US" sz="1200" dirty="0" smtClean="0">
                  <a:solidFill>
                    <a:schemeClr val="tx1"/>
                  </a:solidFill>
                </a:rPr>
                <a:t>Applications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29285" y="5152192"/>
              <a:ext cx="856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IE"/>
              </a:defPPr>
              <a:lvl1pPr algn="ctr">
                <a:defRPr sz="1600" b="1">
                  <a:solidFill>
                    <a:schemeClr val="bg2"/>
                  </a:solidFill>
                </a:defRPr>
              </a:lvl1pPr>
            </a:lstStyle>
            <a:p>
              <a:r>
                <a:rPr lang="en-US" sz="1200" dirty="0" smtClean="0">
                  <a:solidFill>
                    <a:schemeClr val="tx1"/>
                  </a:solidFill>
                </a:rPr>
                <a:t>Data</a:t>
              </a:r>
            </a:p>
          </p:txBody>
        </p:sp>
        <p:grpSp>
          <p:nvGrpSpPr>
            <p:cNvPr id="4" name="Group 208"/>
            <p:cNvGrpSpPr>
              <a:grpSpLocks/>
            </p:cNvGrpSpPr>
            <p:nvPr/>
          </p:nvGrpSpPr>
          <p:grpSpPr bwMode="auto">
            <a:xfrm>
              <a:off x="7381715" y="3783900"/>
              <a:ext cx="365760" cy="548640"/>
              <a:chOff x="2923299" y="2130425"/>
              <a:chExt cx="550863" cy="1060446"/>
            </a:xfrm>
          </p:grpSpPr>
          <p:sp>
            <p:nvSpPr>
              <p:cNvPr id="120" name="Freeform 67"/>
              <p:cNvSpPr>
                <a:spLocks/>
              </p:cNvSpPr>
              <p:nvPr/>
            </p:nvSpPr>
            <p:spPr bwMode="auto">
              <a:xfrm>
                <a:off x="2923299" y="2130425"/>
                <a:ext cx="550863" cy="1060446"/>
              </a:xfrm>
              <a:custGeom>
                <a:avLst/>
                <a:gdLst>
                  <a:gd name="T0" fmla="*/ 0 w 195"/>
                  <a:gd name="T1" fmla="*/ 2147483647 h 374"/>
                  <a:gd name="T2" fmla="*/ 2147483647 w 195"/>
                  <a:gd name="T3" fmla="*/ 0 h 374"/>
                  <a:gd name="T4" fmla="*/ 2147483647 w 195"/>
                  <a:gd name="T5" fmla="*/ 0 h 374"/>
                  <a:gd name="T6" fmla="*/ 2147483647 w 195"/>
                  <a:gd name="T7" fmla="*/ 0 h 374"/>
                  <a:gd name="T8" fmla="*/ 2147483647 w 195"/>
                  <a:gd name="T9" fmla="*/ 0 h 374"/>
                  <a:gd name="T10" fmla="*/ 2147483647 w 195"/>
                  <a:gd name="T11" fmla="*/ 0 h 374"/>
                  <a:gd name="T12" fmla="*/ 2147483647 w 195"/>
                  <a:gd name="T13" fmla="*/ 2147483647 h 374"/>
                  <a:gd name="T14" fmla="*/ 2147483647 w 195"/>
                  <a:gd name="T15" fmla="*/ 2147483647 h 374"/>
                  <a:gd name="T16" fmla="*/ 2147483647 w 195"/>
                  <a:gd name="T17" fmla="*/ 2147483647 h 374"/>
                  <a:gd name="T18" fmla="*/ 2147483647 w 195"/>
                  <a:gd name="T19" fmla="*/ 2147483647 h 374"/>
                  <a:gd name="T20" fmla="*/ 2147483647 w 195"/>
                  <a:gd name="T21" fmla="*/ 2147483647 h 374"/>
                  <a:gd name="T22" fmla="*/ 2147483647 w 195"/>
                  <a:gd name="T23" fmla="*/ 2147483647 h 374"/>
                  <a:gd name="T24" fmla="*/ 2147483647 w 195"/>
                  <a:gd name="T25" fmla="*/ 2147483647 h 374"/>
                  <a:gd name="T26" fmla="*/ 2147483647 w 195"/>
                  <a:gd name="T27" fmla="*/ 2147483647 h 374"/>
                  <a:gd name="T28" fmla="*/ 2147483647 w 195"/>
                  <a:gd name="T29" fmla="*/ 2147483647 h 374"/>
                  <a:gd name="T30" fmla="*/ 2147483647 w 195"/>
                  <a:gd name="T31" fmla="*/ 2147483647 h 374"/>
                  <a:gd name="T32" fmla="*/ 0 w 195"/>
                  <a:gd name="T33" fmla="*/ 2147483647 h 374"/>
                  <a:gd name="T34" fmla="*/ 0 w 195"/>
                  <a:gd name="T35" fmla="*/ 2147483647 h 374"/>
                  <a:gd name="T36" fmla="*/ 0 w 195"/>
                  <a:gd name="T37" fmla="*/ 2147483647 h 3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374"/>
                  <a:gd name="T59" fmla="*/ 195 w 195"/>
                  <a:gd name="T60" fmla="*/ 374 h 3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374">
                    <a:moveTo>
                      <a:pt x="0" y="21"/>
                    </a:moveTo>
                    <a:cubicBezTo>
                      <a:pt x="0" y="10"/>
                      <a:pt x="1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86" y="0"/>
                      <a:pt x="195" y="10"/>
                      <a:pt x="195" y="21"/>
                    </a:cubicBezTo>
                    <a:cubicBezTo>
                      <a:pt x="195" y="21"/>
                      <a:pt x="195" y="21"/>
                      <a:pt x="195" y="21"/>
                    </a:cubicBezTo>
                    <a:cubicBezTo>
                      <a:pt x="195" y="21"/>
                      <a:pt x="195" y="21"/>
                      <a:pt x="195" y="21"/>
                    </a:cubicBezTo>
                    <a:cubicBezTo>
                      <a:pt x="195" y="353"/>
                      <a:pt x="195" y="353"/>
                      <a:pt x="195" y="353"/>
                    </a:cubicBezTo>
                    <a:cubicBezTo>
                      <a:pt x="195" y="353"/>
                      <a:pt x="195" y="353"/>
                      <a:pt x="195" y="353"/>
                    </a:cubicBezTo>
                    <a:cubicBezTo>
                      <a:pt x="195" y="364"/>
                      <a:pt x="186" y="374"/>
                      <a:pt x="175" y="374"/>
                    </a:cubicBezTo>
                    <a:cubicBezTo>
                      <a:pt x="175" y="374"/>
                      <a:pt x="175" y="374"/>
                      <a:pt x="175" y="374"/>
                    </a:cubicBezTo>
                    <a:cubicBezTo>
                      <a:pt x="175" y="374"/>
                      <a:pt x="175" y="374"/>
                      <a:pt x="175" y="374"/>
                    </a:cubicBezTo>
                    <a:cubicBezTo>
                      <a:pt x="21" y="374"/>
                      <a:pt x="21" y="374"/>
                      <a:pt x="21" y="374"/>
                    </a:cubicBezTo>
                    <a:cubicBezTo>
                      <a:pt x="21" y="374"/>
                      <a:pt x="21" y="374"/>
                      <a:pt x="21" y="374"/>
                    </a:cubicBezTo>
                    <a:cubicBezTo>
                      <a:pt x="10" y="374"/>
                      <a:pt x="0" y="364"/>
                      <a:pt x="0" y="353"/>
                    </a:cubicBezTo>
                    <a:cubicBezTo>
                      <a:pt x="0" y="353"/>
                      <a:pt x="0" y="353"/>
                      <a:pt x="0" y="353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68"/>
              <p:cNvSpPr>
                <a:spLocks/>
              </p:cNvSpPr>
              <p:nvPr/>
            </p:nvSpPr>
            <p:spPr bwMode="auto">
              <a:xfrm>
                <a:off x="2978861" y="2206625"/>
                <a:ext cx="439738" cy="68263"/>
              </a:xfrm>
              <a:custGeom>
                <a:avLst/>
                <a:gdLst>
                  <a:gd name="T0" fmla="*/ 0 w 155"/>
                  <a:gd name="T1" fmla="*/ 2147483647 h 24"/>
                  <a:gd name="T2" fmla="*/ 2147483647 w 155"/>
                  <a:gd name="T3" fmla="*/ 0 h 24"/>
                  <a:gd name="T4" fmla="*/ 2147483647 w 155"/>
                  <a:gd name="T5" fmla="*/ 0 h 24"/>
                  <a:gd name="T6" fmla="*/ 2147483647 w 155"/>
                  <a:gd name="T7" fmla="*/ 0 h 24"/>
                  <a:gd name="T8" fmla="*/ 2147483647 w 155"/>
                  <a:gd name="T9" fmla="*/ 0 h 24"/>
                  <a:gd name="T10" fmla="*/ 2147483647 w 155"/>
                  <a:gd name="T11" fmla="*/ 0 h 24"/>
                  <a:gd name="T12" fmla="*/ 2147483647 w 155"/>
                  <a:gd name="T13" fmla="*/ 2147483647 h 24"/>
                  <a:gd name="T14" fmla="*/ 2147483647 w 155"/>
                  <a:gd name="T15" fmla="*/ 2147483647 h 24"/>
                  <a:gd name="T16" fmla="*/ 2147483647 w 155"/>
                  <a:gd name="T17" fmla="*/ 2147483647 h 24"/>
                  <a:gd name="T18" fmla="*/ 2147483647 w 155"/>
                  <a:gd name="T19" fmla="*/ 2147483647 h 24"/>
                  <a:gd name="T20" fmla="*/ 2147483647 w 155"/>
                  <a:gd name="T21" fmla="*/ 2147483647 h 24"/>
                  <a:gd name="T22" fmla="*/ 2147483647 w 155"/>
                  <a:gd name="T23" fmla="*/ 2147483647 h 24"/>
                  <a:gd name="T24" fmla="*/ 2147483647 w 155"/>
                  <a:gd name="T25" fmla="*/ 2147483647 h 24"/>
                  <a:gd name="T26" fmla="*/ 2147483647 w 155"/>
                  <a:gd name="T27" fmla="*/ 2147483647 h 24"/>
                  <a:gd name="T28" fmla="*/ 2147483647 w 155"/>
                  <a:gd name="T29" fmla="*/ 2147483647 h 24"/>
                  <a:gd name="T30" fmla="*/ 2147483647 w 155"/>
                  <a:gd name="T31" fmla="*/ 2147483647 h 24"/>
                  <a:gd name="T32" fmla="*/ 0 w 155"/>
                  <a:gd name="T33" fmla="*/ 2147483647 h 24"/>
                  <a:gd name="T34" fmla="*/ 0 w 155"/>
                  <a:gd name="T35" fmla="*/ 2147483647 h 24"/>
                  <a:gd name="T36" fmla="*/ 0 w 155"/>
                  <a:gd name="T37" fmla="*/ 2147483647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5"/>
                  <a:gd name="T58" fmla="*/ 0 h 24"/>
                  <a:gd name="T59" fmla="*/ 155 w 155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5" h="24">
                    <a:moveTo>
                      <a:pt x="0" y="9"/>
                    </a:moveTo>
                    <a:cubicBezTo>
                      <a:pt x="0" y="4"/>
                      <a:pt x="4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51" y="0"/>
                      <a:pt x="155" y="4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5" y="20"/>
                      <a:pt x="151" y="24"/>
                      <a:pt x="147" y="24"/>
                    </a:cubicBezTo>
                    <a:cubicBezTo>
                      <a:pt x="147" y="24"/>
                      <a:pt x="147" y="24"/>
                      <a:pt x="147" y="24"/>
                    </a:cubicBezTo>
                    <a:cubicBezTo>
                      <a:pt x="147" y="24"/>
                      <a:pt x="147" y="24"/>
                      <a:pt x="147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4" y="24"/>
                      <a:pt x="0" y="20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69"/>
              <p:cNvSpPr>
                <a:spLocks/>
              </p:cNvSpPr>
              <p:nvPr/>
            </p:nvSpPr>
            <p:spPr bwMode="auto">
              <a:xfrm>
                <a:off x="2978861" y="2332036"/>
                <a:ext cx="439738" cy="57150"/>
              </a:xfrm>
              <a:custGeom>
                <a:avLst/>
                <a:gdLst>
                  <a:gd name="T0" fmla="*/ 0 w 155"/>
                  <a:gd name="T1" fmla="*/ 2147483647 h 20"/>
                  <a:gd name="T2" fmla="*/ 2147483647 w 155"/>
                  <a:gd name="T3" fmla="*/ 0 h 20"/>
                  <a:gd name="T4" fmla="*/ 2147483647 w 155"/>
                  <a:gd name="T5" fmla="*/ 0 h 20"/>
                  <a:gd name="T6" fmla="*/ 2147483647 w 155"/>
                  <a:gd name="T7" fmla="*/ 0 h 20"/>
                  <a:gd name="T8" fmla="*/ 2147483647 w 155"/>
                  <a:gd name="T9" fmla="*/ 0 h 20"/>
                  <a:gd name="T10" fmla="*/ 2147483647 w 155"/>
                  <a:gd name="T11" fmla="*/ 0 h 20"/>
                  <a:gd name="T12" fmla="*/ 2147483647 w 155"/>
                  <a:gd name="T13" fmla="*/ 2147483647 h 20"/>
                  <a:gd name="T14" fmla="*/ 2147483647 w 155"/>
                  <a:gd name="T15" fmla="*/ 2147483647 h 20"/>
                  <a:gd name="T16" fmla="*/ 2147483647 w 155"/>
                  <a:gd name="T17" fmla="*/ 2147483647 h 20"/>
                  <a:gd name="T18" fmla="*/ 2147483647 w 155"/>
                  <a:gd name="T19" fmla="*/ 2147483647 h 20"/>
                  <a:gd name="T20" fmla="*/ 2147483647 w 155"/>
                  <a:gd name="T21" fmla="*/ 2147483647 h 20"/>
                  <a:gd name="T22" fmla="*/ 2147483647 w 155"/>
                  <a:gd name="T23" fmla="*/ 2147483647 h 20"/>
                  <a:gd name="T24" fmla="*/ 2147483647 w 155"/>
                  <a:gd name="T25" fmla="*/ 2147483647 h 20"/>
                  <a:gd name="T26" fmla="*/ 2147483647 w 155"/>
                  <a:gd name="T27" fmla="*/ 2147483647 h 20"/>
                  <a:gd name="T28" fmla="*/ 2147483647 w 155"/>
                  <a:gd name="T29" fmla="*/ 2147483647 h 20"/>
                  <a:gd name="T30" fmla="*/ 2147483647 w 155"/>
                  <a:gd name="T31" fmla="*/ 2147483647 h 20"/>
                  <a:gd name="T32" fmla="*/ 0 w 155"/>
                  <a:gd name="T33" fmla="*/ 2147483647 h 20"/>
                  <a:gd name="T34" fmla="*/ 0 w 155"/>
                  <a:gd name="T35" fmla="*/ 2147483647 h 20"/>
                  <a:gd name="T36" fmla="*/ 0 w 155"/>
                  <a:gd name="T37" fmla="*/ 2147483647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5"/>
                  <a:gd name="T58" fmla="*/ 0 h 20"/>
                  <a:gd name="T59" fmla="*/ 155 w 155"/>
                  <a:gd name="T60" fmla="*/ 20 h 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5" h="20">
                    <a:moveTo>
                      <a:pt x="0" y="7"/>
                    </a:moveTo>
                    <a:cubicBezTo>
                      <a:pt x="0" y="3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2" y="0"/>
                      <a:pt x="155" y="3"/>
                      <a:pt x="155" y="7"/>
                    </a:cubicBezTo>
                    <a:cubicBezTo>
                      <a:pt x="155" y="7"/>
                      <a:pt x="155" y="7"/>
                      <a:pt x="155" y="7"/>
                    </a:cubicBezTo>
                    <a:cubicBezTo>
                      <a:pt x="155" y="7"/>
                      <a:pt x="155" y="7"/>
                      <a:pt x="155" y="7"/>
                    </a:cubicBezTo>
                    <a:cubicBezTo>
                      <a:pt x="155" y="13"/>
                      <a:pt x="155" y="13"/>
                      <a:pt x="155" y="13"/>
                    </a:cubicBezTo>
                    <a:cubicBezTo>
                      <a:pt x="155" y="13"/>
                      <a:pt x="155" y="13"/>
                      <a:pt x="155" y="13"/>
                    </a:cubicBezTo>
                    <a:cubicBezTo>
                      <a:pt x="155" y="17"/>
                      <a:pt x="152" y="20"/>
                      <a:pt x="148" y="20"/>
                    </a:cubicBezTo>
                    <a:cubicBezTo>
                      <a:pt x="148" y="20"/>
                      <a:pt x="148" y="20"/>
                      <a:pt x="148" y="20"/>
                    </a:cubicBezTo>
                    <a:cubicBezTo>
                      <a:pt x="148" y="20"/>
                      <a:pt x="148" y="20"/>
                      <a:pt x="14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4" y="20"/>
                      <a:pt x="0" y="17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70"/>
              <p:cNvSpPr>
                <a:spLocks/>
              </p:cNvSpPr>
              <p:nvPr/>
            </p:nvSpPr>
            <p:spPr bwMode="auto">
              <a:xfrm>
                <a:off x="2923299" y="2952747"/>
                <a:ext cx="550863" cy="15875"/>
              </a:xfrm>
              <a:custGeom>
                <a:avLst/>
                <a:gdLst>
                  <a:gd name="T0" fmla="*/ 0 w 347"/>
                  <a:gd name="T1" fmla="*/ 0 h 10"/>
                  <a:gd name="T2" fmla="*/ 0 w 347"/>
                  <a:gd name="T3" fmla="*/ 2147483647 h 10"/>
                  <a:gd name="T4" fmla="*/ 2147483647 w 347"/>
                  <a:gd name="T5" fmla="*/ 2147483647 h 10"/>
                  <a:gd name="T6" fmla="*/ 2147483647 w 347"/>
                  <a:gd name="T7" fmla="*/ 0 h 10"/>
                  <a:gd name="T8" fmla="*/ 0 w 347"/>
                  <a:gd name="T9" fmla="*/ 0 h 10"/>
                  <a:gd name="T10" fmla="*/ 0 w 347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7"/>
                  <a:gd name="T19" fmla="*/ 0 h 10"/>
                  <a:gd name="T20" fmla="*/ 347 w 34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7" h="10">
                    <a:moveTo>
                      <a:pt x="0" y="0"/>
                    </a:moveTo>
                    <a:lnTo>
                      <a:pt x="0" y="10"/>
                    </a:lnTo>
                    <a:lnTo>
                      <a:pt x="347" y="10"/>
                    </a:lnTo>
                    <a:lnTo>
                      <a:pt x="3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71"/>
              <p:cNvSpPr>
                <a:spLocks/>
              </p:cNvSpPr>
              <p:nvPr/>
            </p:nvSpPr>
            <p:spPr bwMode="auto">
              <a:xfrm>
                <a:off x="3151899" y="3028947"/>
                <a:ext cx="104775" cy="104775"/>
              </a:xfrm>
              <a:custGeom>
                <a:avLst/>
                <a:gdLst>
                  <a:gd name="T0" fmla="*/ 0 w 37"/>
                  <a:gd name="T1" fmla="*/ 2147483647 h 37"/>
                  <a:gd name="T2" fmla="*/ 2147483647 w 37"/>
                  <a:gd name="T3" fmla="*/ 0 h 37"/>
                  <a:gd name="T4" fmla="*/ 2147483647 w 37"/>
                  <a:gd name="T5" fmla="*/ 0 h 37"/>
                  <a:gd name="T6" fmla="*/ 2147483647 w 37"/>
                  <a:gd name="T7" fmla="*/ 0 h 37"/>
                  <a:gd name="T8" fmla="*/ 2147483647 w 37"/>
                  <a:gd name="T9" fmla="*/ 2147483647 h 37"/>
                  <a:gd name="T10" fmla="*/ 2147483647 w 37"/>
                  <a:gd name="T11" fmla="*/ 2147483647 h 37"/>
                  <a:gd name="T12" fmla="*/ 2147483647 w 37"/>
                  <a:gd name="T13" fmla="*/ 2147483647 h 37"/>
                  <a:gd name="T14" fmla="*/ 2147483647 w 37"/>
                  <a:gd name="T15" fmla="*/ 2147483647 h 37"/>
                  <a:gd name="T16" fmla="*/ 2147483647 w 37"/>
                  <a:gd name="T17" fmla="*/ 2147483647 h 37"/>
                  <a:gd name="T18" fmla="*/ 2147483647 w 37"/>
                  <a:gd name="T19" fmla="*/ 2147483647 h 37"/>
                  <a:gd name="T20" fmla="*/ 0 w 37"/>
                  <a:gd name="T21" fmla="*/ 2147483647 h 37"/>
                  <a:gd name="T22" fmla="*/ 0 w 37"/>
                  <a:gd name="T23" fmla="*/ 2147483647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37"/>
                  <a:gd name="T38" fmla="*/ 37 w 37"/>
                  <a:gd name="T39" fmla="*/ 37 h 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37">
                    <a:moveTo>
                      <a:pt x="0" y="18"/>
                    </a:moveTo>
                    <a:cubicBezTo>
                      <a:pt x="0" y="8"/>
                      <a:pt x="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0"/>
                      <a:pt x="37" y="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28"/>
                      <a:pt x="29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8" y="37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79"/>
            <p:cNvGrpSpPr>
              <a:grpSpLocks noChangeAspect="1"/>
            </p:cNvGrpSpPr>
            <p:nvPr/>
          </p:nvGrpSpPr>
          <p:grpSpPr bwMode="auto">
            <a:xfrm>
              <a:off x="7287669" y="4506115"/>
              <a:ext cx="600917" cy="389306"/>
              <a:chOff x="1779588" y="3752851"/>
              <a:chExt cx="1293813" cy="838200"/>
            </a:xfrm>
          </p:grpSpPr>
          <p:sp>
            <p:nvSpPr>
              <p:cNvPr id="169" name="Freeform 37"/>
              <p:cNvSpPr>
                <a:spLocks/>
              </p:cNvSpPr>
              <p:nvPr/>
            </p:nvSpPr>
            <p:spPr bwMode="auto">
              <a:xfrm>
                <a:off x="1893888" y="3865563"/>
                <a:ext cx="600075" cy="609600"/>
              </a:xfrm>
              <a:custGeom>
                <a:avLst/>
                <a:gdLst>
                  <a:gd name="T0" fmla="*/ 0 w 212"/>
                  <a:gd name="T1" fmla="*/ 2147483647 h 215"/>
                  <a:gd name="T2" fmla="*/ 2147483647 w 212"/>
                  <a:gd name="T3" fmla="*/ 0 h 215"/>
                  <a:gd name="T4" fmla="*/ 2147483647 w 212"/>
                  <a:gd name="T5" fmla="*/ 0 h 215"/>
                  <a:gd name="T6" fmla="*/ 2147483647 w 212"/>
                  <a:gd name="T7" fmla="*/ 0 h 215"/>
                  <a:gd name="T8" fmla="*/ 2147483647 w 212"/>
                  <a:gd name="T9" fmla="*/ 2147483647 h 215"/>
                  <a:gd name="T10" fmla="*/ 2147483647 w 212"/>
                  <a:gd name="T11" fmla="*/ 2147483647 h 215"/>
                  <a:gd name="T12" fmla="*/ 2147483647 w 212"/>
                  <a:gd name="T13" fmla="*/ 2147483647 h 215"/>
                  <a:gd name="T14" fmla="*/ 2147483647 w 212"/>
                  <a:gd name="T15" fmla="*/ 2147483647 h 215"/>
                  <a:gd name="T16" fmla="*/ 2147483647 w 212"/>
                  <a:gd name="T17" fmla="*/ 2147483647 h 215"/>
                  <a:gd name="T18" fmla="*/ 2147483647 w 212"/>
                  <a:gd name="T19" fmla="*/ 2147483647 h 215"/>
                  <a:gd name="T20" fmla="*/ 0 w 212"/>
                  <a:gd name="T21" fmla="*/ 2147483647 h 215"/>
                  <a:gd name="T22" fmla="*/ 0 w 212"/>
                  <a:gd name="T23" fmla="*/ 2147483647 h 2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2"/>
                  <a:gd name="T37" fmla="*/ 0 h 215"/>
                  <a:gd name="T38" fmla="*/ 212 w 212"/>
                  <a:gd name="T39" fmla="*/ 215 h 2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2" h="215">
                    <a:moveTo>
                      <a:pt x="0" y="108"/>
                    </a:moveTo>
                    <a:cubicBezTo>
                      <a:pt x="0" y="48"/>
                      <a:pt x="48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65" y="0"/>
                      <a:pt x="212" y="48"/>
                      <a:pt x="212" y="108"/>
                    </a:cubicBezTo>
                    <a:cubicBezTo>
                      <a:pt x="212" y="108"/>
                      <a:pt x="212" y="108"/>
                      <a:pt x="212" y="108"/>
                    </a:cubicBezTo>
                    <a:cubicBezTo>
                      <a:pt x="212" y="108"/>
                      <a:pt x="212" y="108"/>
                      <a:pt x="212" y="108"/>
                    </a:cubicBezTo>
                    <a:cubicBezTo>
                      <a:pt x="212" y="167"/>
                      <a:pt x="165" y="215"/>
                      <a:pt x="106" y="215"/>
                    </a:cubicBezTo>
                    <a:cubicBezTo>
                      <a:pt x="106" y="215"/>
                      <a:pt x="106" y="215"/>
                      <a:pt x="106" y="215"/>
                    </a:cubicBezTo>
                    <a:cubicBezTo>
                      <a:pt x="106" y="215"/>
                      <a:pt x="106" y="215"/>
                      <a:pt x="106" y="215"/>
                    </a:cubicBezTo>
                    <a:cubicBezTo>
                      <a:pt x="48" y="215"/>
                      <a:pt x="0" y="167"/>
                      <a:pt x="0" y="108"/>
                    </a:cubicBezTo>
                    <a:cubicBezTo>
                      <a:pt x="0" y="108"/>
                      <a:pt x="0" y="108"/>
                      <a:pt x="0" y="108"/>
                    </a:cubicBez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38"/>
              <p:cNvSpPr>
                <a:spLocks/>
              </p:cNvSpPr>
              <p:nvPr/>
            </p:nvSpPr>
            <p:spPr bwMode="auto">
              <a:xfrm>
                <a:off x="1949450" y="3933826"/>
                <a:ext cx="487363" cy="476250"/>
              </a:xfrm>
              <a:custGeom>
                <a:avLst/>
                <a:gdLst>
                  <a:gd name="T0" fmla="*/ 0 w 172"/>
                  <a:gd name="T1" fmla="*/ 2147483647 h 168"/>
                  <a:gd name="T2" fmla="*/ 2147483647 w 172"/>
                  <a:gd name="T3" fmla="*/ 0 h 168"/>
                  <a:gd name="T4" fmla="*/ 2147483647 w 172"/>
                  <a:gd name="T5" fmla="*/ 0 h 168"/>
                  <a:gd name="T6" fmla="*/ 2147483647 w 172"/>
                  <a:gd name="T7" fmla="*/ 0 h 168"/>
                  <a:gd name="T8" fmla="*/ 2147483647 w 172"/>
                  <a:gd name="T9" fmla="*/ 2147483647 h 168"/>
                  <a:gd name="T10" fmla="*/ 2147483647 w 172"/>
                  <a:gd name="T11" fmla="*/ 2147483647 h 168"/>
                  <a:gd name="T12" fmla="*/ 2147483647 w 172"/>
                  <a:gd name="T13" fmla="*/ 2147483647 h 168"/>
                  <a:gd name="T14" fmla="*/ 2147483647 w 172"/>
                  <a:gd name="T15" fmla="*/ 2147483647 h 168"/>
                  <a:gd name="T16" fmla="*/ 2147483647 w 172"/>
                  <a:gd name="T17" fmla="*/ 2147483647 h 168"/>
                  <a:gd name="T18" fmla="*/ 2147483647 w 172"/>
                  <a:gd name="T19" fmla="*/ 2147483647 h 168"/>
                  <a:gd name="T20" fmla="*/ 0 w 172"/>
                  <a:gd name="T21" fmla="*/ 2147483647 h 168"/>
                  <a:gd name="T22" fmla="*/ 0 w 172"/>
                  <a:gd name="T23" fmla="*/ 2147483647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2"/>
                  <a:gd name="T37" fmla="*/ 0 h 168"/>
                  <a:gd name="T38" fmla="*/ 172 w 172"/>
                  <a:gd name="T39" fmla="*/ 168 h 1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2" h="168">
                    <a:moveTo>
                      <a:pt x="0" y="84"/>
                    </a:moveTo>
                    <a:cubicBezTo>
                      <a:pt x="0" y="37"/>
                      <a:pt x="39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134" y="0"/>
                      <a:pt x="172" y="37"/>
                      <a:pt x="172" y="84"/>
                    </a:cubicBezTo>
                    <a:cubicBezTo>
                      <a:pt x="172" y="84"/>
                      <a:pt x="172" y="84"/>
                      <a:pt x="172" y="84"/>
                    </a:cubicBezTo>
                    <a:cubicBezTo>
                      <a:pt x="172" y="84"/>
                      <a:pt x="172" y="84"/>
                      <a:pt x="172" y="84"/>
                    </a:cubicBezTo>
                    <a:cubicBezTo>
                      <a:pt x="172" y="130"/>
                      <a:pt x="134" y="168"/>
                      <a:pt x="86" y="168"/>
                    </a:cubicBezTo>
                    <a:cubicBezTo>
                      <a:pt x="86" y="168"/>
                      <a:pt x="86" y="168"/>
                      <a:pt x="86" y="168"/>
                    </a:cubicBezTo>
                    <a:cubicBezTo>
                      <a:pt x="86" y="168"/>
                      <a:pt x="86" y="168"/>
                      <a:pt x="86" y="168"/>
                    </a:cubicBezTo>
                    <a:cubicBezTo>
                      <a:pt x="39" y="168"/>
                      <a:pt x="0" y="130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39"/>
              <p:cNvSpPr>
                <a:spLocks/>
              </p:cNvSpPr>
              <p:nvPr/>
            </p:nvSpPr>
            <p:spPr bwMode="auto">
              <a:xfrm>
                <a:off x="2074863" y="4048126"/>
                <a:ext cx="236538" cy="249238"/>
              </a:xfrm>
              <a:custGeom>
                <a:avLst/>
                <a:gdLst>
                  <a:gd name="T0" fmla="*/ 0 w 84"/>
                  <a:gd name="T1" fmla="*/ 2147483647 h 88"/>
                  <a:gd name="T2" fmla="*/ 2147483647 w 84"/>
                  <a:gd name="T3" fmla="*/ 0 h 88"/>
                  <a:gd name="T4" fmla="*/ 2147483647 w 84"/>
                  <a:gd name="T5" fmla="*/ 0 h 88"/>
                  <a:gd name="T6" fmla="*/ 2147483647 w 84"/>
                  <a:gd name="T7" fmla="*/ 0 h 88"/>
                  <a:gd name="T8" fmla="*/ 2147483647 w 84"/>
                  <a:gd name="T9" fmla="*/ 2147483647 h 88"/>
                  <a:gd name="T10" fmla="*/ 2147483647 w 84"/>
                  <a:gd name="T11" fmla="*/ 2147483647 h 88"/>
                  <a:gd name="T12" fmla="*/ 2147483647 w 84"/>
                  <a:gd name="T13" fmla="*/ 2147483647 h 88"/>
                  <a:gd name="T14" fmla="*/ 2147483647 w 84"/>
                  <a:gd name="T15" fmla="*/ 2147483647 h 88"/>
                  <a:gd name="T16" fmla="*/ 2147483647 w 84"/>
                  <a:gd name="T17" fmla="*/ 2147483647 h 88"/>
                  <a:gd name="T18" fmla="*/ 2147483647 w 84"/>
                  <a:gd name="T19" fmla="*/ 2147483647 h 88"/>
                  <a:gd name="T20" fmla="*/ 0 w 84"/>
                  <a:gd name="T21" fmla="*/ 2147483647 h 88"/>
                  <a:gd name="T22" fmla="*/ 0 w 84"/>
                  <a:gd name="T23" fmla="*/ 2147483647 h 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"/>
                  <a:gd name="T37" fmla="*/ 0 h 88"/>
                  <a:gd name="T38" fmla="*/ 84 w 84"/>
                  <a:gd name="T39" fmla="*/ 88 h 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" h="88">
                    <a:moveTo>
                      <a:pt x="0" y="44"/>
                    </a:moveTo>
                    <a:cubicBezTo>
                      <a:pt x="0" y="20"/>
                      <a:pt x="19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65" y="0"/>
                      <a:pt x="84" y="20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68"/>
                      <a:pt x="65" y="88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19" y="88"/>
                      <a:pt x="0" y="6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40"/>
              <p:cNvSpPr>
                <a:spLocks/>
              </p:cNvSpPr>
              <p:nvPr/>
            </p:nvSpPr>
            <p:spPr bwMode="auto">
              <a:xfrm>
                <a:off x="2093913" y="3752851"/>
                <a:ext cx="198438" cy="161925"/>
              </a:xfrm>
              <a:custGeom>
                <a:avLst/>
                <a:gdLst>
                  <a:gd name="T0" fmla="*/ 0 w 125"/>
                  <a:gd name="T1" fmla="*/ 2147483647 h 102"/>
                  <a:gd name="T2" fmla="*/ 2147483647 w 125"/>
                  <a:gd name="T3" fmla="*/ 0 h 102"/>
                  <a:gd name="T4" fmla="*/ 2147483647 w 125"/>
                  <a:gd name="T5" fmla="*/ 0 h 102"/>
                  <a:gd name="T6" fmla="*/ 2147483647 w 125"/>
                  <a:gd name="T7" fmla="*/ 2147483647 h 102"/>
                  <a:gd name="T8" fmla="*/ 0 w 125"/>
                  <a:gd name="T9" fmla="*/ 2147483647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02"/>
                  <a:gd name="T17" fmla="*/ 125 w 125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02">
                    <a:moveTo>
                      <a:pt x="0" y="102"/>
                    </a:moveTo>
                    <a:lnTo>
                      <a:pt x="25" y="0"/>
                    </a:lnTo>
                    <a:lnTo>
                      <a:pt x="100" y="0"/>
                    </a:lnTo>
                    <a:lnTo>
                      <a:pt x="125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41"/>
              <p:cNvSpPr>
                <a:spLocks/>
              </p:cNvSpPr>
              <p:nvPr/>
            </p:nvSpPr>
            <p:spPr bwMode="auto">
              <a:xfrm>
                <a:off x="2093913" y="4429126"/>
                <a:ext cx="198438" cy="161925"/>
              </a:xfrm>
              <a:custGeom>
                <a:avLst/>
                <a:gdLst>
                  <a:gd name="T0" fmla="*/ 2147483647 w 125"/>
                  <a:gd name="T1" fmla="*/ 0 h 102"/>
                  <a:gd name="T2" fmla="*/ 2147483647 w 125"/>
                  <a:gd name="T3" fmla="*/ 2147483647 h 102"/>
                  <a:gd name="T4" fmla="*/ 2147483647 w 125"/>
                  <a:gd name="T5" fmla="*/ 2147483647 h 102"/>
                  <a:gd name="T6" fmla="*/ 0 w 125"/>
                  <a:gd name="T7" fmla="*/ 0 h 102"/>
                  <a:gd name="T8" fmla="*/ 2147483647 w 125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02"/>
                  <a:gd name="T17" fmla="*/ 125 w 125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02">
                    <a:moveTo>
                      <a:pt x="125" y="0"/>
                    </a:moveTo>
                    <a:lnTo>
                      <a:pt x="100" y="102"/>
                    </a:lnTo>
                    <a:lnTo>
                      <a:pt x="25" y="102"/>
                    </a:lnTo>
                    <a:lnTo>
                      <a:pt x="0" y="0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42"/>
              <p:cNvSpPr>
                <a:spLocks/>
              </p:cNvSpPr>
              <p:nvPr/>
            </p:nvSpPr>
            <p:spPr bwMode="auto">
              <a:xfrm>
                <a:off x="2455863" y="4067176"/>
                <a:ext cx="153988" cy="209550"/>
              </a:xfrm>
              <a:custGeom>
                <a:avLst/>
                <a:gdLst>
                  <a:gd name="T0" fmla="*/ 0 w 97"/>
                  <a:gd name="T1" fmla="*/ 0 h 132"/>
                  <a:gd name="T2" fmla="*/ 2147483647 w 97"/>
                  <a:gd name="T3" fmla="*/ 2147483647 h 132"/>
                  <a:gd name="T4" fmla="*/ 2147483647 w 97"/>
                  <a:gd name="T5" fmla="*/ 2147483647 h 132"/>
                  <a:gd name="T6" fmla="*/ 0 w 97"/>
                  <a:gd name="T7" fmla="*/ 2147483647 h 132"/>
                  <a:gd name="T8" fmla="*/ 0 w 97"/>
                  <a:gd name="T9" fmla="*/ 0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132"/>
                  <a:gd name="T17" fmla="*/ 97 w 97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132">
                    <a:moveTo>
                      <a:pt x="0" y="0"/>
                    </a:moveTo>
                    <a:lnTo>
                      <a:pt x="97" y="23"/>
                    </a:lnTo>
                    <a:lnTo>
                      <a:pt x="97" y="107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43"/>
              <p:cNvSpPr>
                <a:spLocks/>
              </p:cNvSpPr>
              <p:nvPr/>
            </p:nvSpPr>
            <p:spPr bwMode="auto">
              <a:xfrm>
                <a:off x="1779588" y="4067176"/>
                <a:ext cx="153988" cy="209550"/>
              </a:xfrm>
              <a:custGeom>
                <a:avLst/>
                <a:gdLst>
                  <a:gd name="T0" fmla="*/ 2147483647 w 97"/>
                  <a:gd name="T1" fmla="*/ 2147483647 h 132"/>
                  <a:gd name="T2" fmla="*/ 0 w 97"/>
                  <a:gd name="T3" fmla="*/ 2147483647 h 132"/>
                  <a:gd name="T4" fmla="*/ 0 w 97"/>
                  <a:gd name="T5" fmla="*/ 2147483647 h 132"/>
                  <a:gd name="T6" fmla="*/ 2147483647 w 97"/>
                  <a:gd name="T7" fmla="*/ 0 h 132"/>
                  <a:gd name="T8" fmla="*/ 2147483647 w 97"/>
                  <a:gd name="T9" fmla="*/ 2147483647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132"/>
                  <a:gd name="T17" fmla="*/ 97 w 97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132">
                    <a:moveTo>
                      <a:pt x="97" y="132"/>
                    </a:moveTo>
                    <a:lnTo>
                      <a:pt x="0" y="107"/>
                    </a:lnTo>
                    <a:lnTo>
                      <a:pt x="0" y="23"/>
                    </a:lnTo>
                    <a:lnTo>
                      <a:pt x="97" y="0"/>
                    </a:lnTo>
                    <a:lnTo>
                      <a:pt x="97" y="13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44"/>
              <p:cNvSpPr>
                <a:spLocks/>
              </p:cNvSpPr>
              <p:nvPr/>
            </p:nvSpPr>
            <p:spPr bwMode="auto">
              <a:xfrm>
                <a:off x="2306638" y="3835401"/>
                <a:ext cx="228600" cy="227013"/>
              </a:xfrm>
              <a:custGeom>
                <a:avLst/>
                <a:gdLst>
                  <a:gd name="T0" fmla="*/ 0 w 144"/>
                  <a:gd name="T1" fmla="*/ 2147483647 h 143"/>
                  <a:gd name="T2" fmla="*/ 2147483647 w 144"/>
                  <a:gd name="T3" fmla="*/ 0 h 143"/>
                  <a:gd name="T4" fmla="*/ 2147483647 w 144"/>
                  <a:gd name="T5" fmla="*/ 2147483647 h 143"/>
                  <a:gd name="T6" fmla="*/ 2147483647 w 144"/>
                  <a:gd name="T7" fmla="*/ 2147483647 h 143"/>
                  <a:gd name="T8" fmla="*/ 0 w 144"/>
                  <a:gd name="T9" fmla="*/ 2147483647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43"/>
                  <a:gd name="T17" fmla="*/ 144 w 144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43">
                    <a:moveTo>
                      <a:pt x="0" y="53"/>
                    </a:moveTo>
                    <a:lnTo>
                      <a:pt x="89" y="0"/>
                    </a:lnTo>
                    <a:lnTo>
                      <a:pt x="144" y="55"/>
                    </a:lnTo>
                    <a:lnTo>
                      <a:pt x="91" y="14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45"/>
              <p:cNvSpPr>
                <a:spLocks/>
              </p:cNvSpPr>
              <p:nvPr/>
            </p:nvSpPr>
            <p:spPr bwMode="auto">
              <a:xfrm>
                <a:off x="2306638" y="4283076"/>
                <a:ext cx="228600" cy="228600"/>
              </a:xfrm>
              <a:custGeom>
                <a:avLst/>
                <a:gdLst>
                  <a:gd name="T0" fmla="*/ 2147483647 w 144"/>
                  <a:gd name="T1" fmla="*/ 0 h 144"/>
                  <a:gd name="T2" fmla="*/ 2147483647 w 144"/>
                  <a:gd name="T3" fmla="*/ 2147483647 h 144"/>
                  <a:gd name="T4" fmla="*/ 2147483647 w 144"/>
                  <a:gd name="T5" fmla="*/ 2147483647 h 144"/>
                  <a:gd name="T6" fmla="*/ 0 w 144"/>
                  <a:gd name="T7" fmla="*/ 2147483647 h 144"/>
                  <a:gd name="T8" fmla="*/ 2147483647 w 14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44"/>
                  <a:gd name="T17" fmla="*/ 144 w 1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44">
                    <a:moveTo>
                      <a:pt x="91" y="0"/>
                    </a:moveTo>
                    <a:lnTo>
                      <a:pt x="144" y="89"/>
                    </a:lnTo>
                    <a:lnTo>
                      <a:pt x="89" y="144"/>
                    </a:lnTo>
                    <a:lnTo>
                      <a:pt x="0" y="9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46"/>
              <p:cNvSpPr>
                <a:spLocks/>
              </p:cNvSpPr>
              <p:nvPr/>
            </p:nvSpPr>
            <p:spPr bwMode="auto">
              <a:xfrm>
                <a:off x="1851025" y="3838576"/>
                <a:ext cx="228600" cy="228600"/>
              </a:xfrm>
              <a:custGeom>
                <a:avLst/>
                <a:gdLst>
                  <a:gd name="T0" fmla="*/ 2147483647 w 144"/>
                  <a:gd name="T1" fmla="*/ 2147483647 h 144"/>
                  <a:gd name="T2" fmla="*/ 0 w 144"/>
                  <a:gd name="T3" fmla="*/ 2147483647 h 144"/>
                  <a:gd name="T4" fmla="*/ 2147483647 w 144"/>
                  <a:gd name="T5" fmla="*/ 0 h 144"/>
                  <a:gd name="T6" fmla="*/ 2147483647 w 144"/>
                  <a:gd name="T7" fmla="*/ 2147483647 h 144"/>
                  <a:gd name="T8" fmla="*/ 2147483647 w 144"/>
                  <a:gd name="T9" fmla="*/ 2147483647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44"/>
                  <a:gd name="T17" fmla="*/ 144 w 1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44">
                    <a:moveTo>
                      <a:pt x="53" y="144"/>
                    </a:moveTo>
                    <a:lnTo>
                      <a:pt x="0" y="55"/>
                    </a:lnTo>
                    <a:lnTo>
                      <a:pt x="55" y="0"/>
                    </a:lnTo>
                    <a:lnTo>
                      <a:pt x="144" y="53"/>
                    </a:lnTo>
                    <a:lnTo>
                      <a:pt x="53" y="14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47"/>
              <p:cNvSpPr>
                <a:spLocks/>
              </p:cNvSpPr>
              <p:nvPr/>
            </p:nvSpPr>
            <p:spPr bwMode="auto">
              <a:xfrm>
                <a:off x="1847850" y="4271963"/>
                <a:ext cx="227013" cy="228600"/>
              </a:xfrm>
              <a:custGeom>
                <a:avLst/>
                <a:gdLst>
                  <a:gd name="T0" fmla="*/ 2147483647 w 143"/>
                  <a:gd name="T1" fmla="*/ 2147483647 h 144"/>
                  <a:gd name="T2" fmla="*/ 2147483647 w 143"/>
                  <a:gd name="T3" fmla="*/ 2147483647 h 144"/>
                  <a:gd name="T4" fmla="*/ 0 w 143"/>
                  <a:gd name="T5" fmla="*/ 2147483647 h 144"/>
                  <a:gd name="T6" fmla="*/ 2147483647 w 143"/>
                  <a:gd name="T7" fmla="*/ 0 h 144"/>
                  <a:gd name="T8" fmla="*/ 2147483647 w 143"/>
                  <a:gd name="T9" fmla="*/ 2147483647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44"/>
                  <a:gd name="T17" fmla="*/ 143 w 143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44">
                    <a:moveTo>
                      <a:pt x="143" y="91"/>
                    </a:moveTo>
                    <a:lnTo>
                      <a:pt x="54" y="144"/>
                    </a:lnTo>
                    <a:lnTo>
                      <a:pt x="0" y="89"/>
                    </a:lnTo>
                    <a:lnTo>
                      <a:pt x="54" y="0"/>
                    </a:lnTo>
                    <a:lnTo>
                      <a:pt x="143" y="91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48"/>
              <p:cNvSpPr>
                <a:spLocks/>
              </p:cNvSpPr>
              <p:nvPr/>
            </p:nvSpPr>
            <p:spPr bwMode="auto">
              <a:xfrm>
                <a:off x="2682875" y="3857626"/>
                <a:ext cx="333375" cy="331788"/>
              </a:xfrm>
              <a:custGeom>
                <a:avLst/>
                <a:gdLst>
                  <a:gd name="T0" fmla="*/ 0 w 118"/>
                  <a:gd name="T1" fmla="*/ 2147483647 h 117"/>
                  <a:gd name="T2" fmla="*/ 2147483647 w 118"/>
                  <a:gd name="T3" fmla="*/ 0 h 117"/>
                  <a:gd name="T4" fmla="*/ 2147483647 w 118"/>
                  <a:gd name="T5" fmla="*/ 0 h 117"/>
                  <a:gd name="T6" fmla="*/ 2147483647 w 118"/>
                  <a:gd name="T7" fmla="*/ 0 h 117"/>
                  <a:gd name="T8" fmla="*/ 2147483647 w 118"/>
                  <a:gd name="T9" fmla="*/ 2147483647 h 117"/>
                  <a:gd name="T10" fmla="*/ 2147483647 w 118"/>
                  <a:gd name="T11" fmla="*/ 2147483647 h 117"/>
                  <a:gd name="T12" fmla="*/ 2147483647 w 118"/>
                  <a:gd name="T13" fmla="*/ 2147483647 h 117"/>
                  <a:gd name="T14" fmla="*/ 2147483647 w 118"/>
                  <a:gd name="T15" fmla="*/ 2147483647 h 117"/>
                  <a:gd name="T16" fmla="*/ 2147483647 w 118"/>
                  <a:gd name="T17" fmla="*/ 2147483647 h 117"/>
                  <a:gd name="T18" fmla="*/ 2147483647 w 118"/>
                  <a:gd name="T19" fmla="*/ 2147483647 h 117"/>
                  <a:gd name="T20" fmla="*/ 0 w 118"/>
                  <a:gd name="T21" fmla="*/ 2147483647 h 117"/>
                  <a:gd name="T22" fmla="*/ 0 w 118"/>
                  <a:gd name="T23" fmla="*/ 2147483647 h 1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8"/>
                  <a:gd name="T37" fmla="*/ 0 h 117"/>
                  <a:gd name="T38" fmla="*/ 118 w 118"/>
                  <a:gd name="T39" fmla="*/ 117 h 1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8" h="117">
                    <a:moveTo>
                      <a:pt x="0" y="59"/>
                    </a:moveTo>
                    <a:cubicBezTo>
                      <a:pt x="0" y="26"/>
                      <a:pt x="27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92" y="0"/>
                      <a:pt x="118" y="26"/>
                      <a:pt x="118" y="59"/>
                    </a:cubicBezTo>
                    <a:cubicBezTo>
                      <a:pt x="118" y="59"/>
                      <a:pt x="118" y="59"/>
                      <a:pt x="118" y="59"/>
                    </a:cubicBezTo>
                    <a:cubicBezTo>
                      <a:pt x="118" y="59"/>
                      <a:pt x="118" y="59"/>
                      <a:pt x="118" y="59"/>
                    </a:cubicBezTo>
                    <a:cubicBezTo>
                      <a:pt x="118" y="91"/>
                      <a:pt x="92" y="117"/>
                      <a:pt x="59" y="117"/>
                    </a:cubicBezTo>
                    <a:cubicBezTo>
                      <a:pt x="59" y="117"/>
                      <a:pt x="59" y="117"/>
                      <a:pt x="59" y="117"/>
                    </a:cubicBezTo>
                    <a:cubicBezTo>
                      <a:pt x="59" y="117"/>
                      <a:pt x="59" y="117"/>
                      <a:pt x="59" y="117"/>
                    </a:cubicBezTo>
                    <a:cubicBezTo>
                      <a:pt x="27" y="117"/>
                      <a:pt x="0" y="91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49"/>
              <p:cNvSpPr>
                <a:spLocks/>
              </p:cNvSpPr>
              <p:nvPr/>
            </p:nvSpPr>
            <p:spPr bwMode="auto">
              <a:xfrm>
                <a:off x="2722563" y="3894138"/>
                <a:ext cx="257175" cy="258763"/>
              </a:xfrm>
              <a:custGeom>
                <a:avLst/>
                <a:gdLst>
                  <a:gd name="T0" fmla="*/ 0 w 91"/>
                  <a:gd name="T1" fmla="*/ 2147483647 h 91"/>
                  <a:gd name="T2" fmla="*/ 2147483647 w 91"/>
                  <a:gd name="T3" fmla="*/ 0 h 91"/>
                  <a:gd name="T4" fmla="*/ 2147483647 w 91"/>
                  <a:gd name="T5" fmla="*/ 0 h 91"/>
                  <a:gd name="T6" fmla="*/ 2147483647 w 91"/>
                  <a:gd name="T7" fmla="*/ 0 h 91"/>
                  <a:gd name="T8" fmla="*/ 2147483647 w 91"/>
                  <a:gd name="T9" fmla="*/ 2147483647 h 91"/>
                  <a:gd name="T10" fmla="*/ 2147483647 w 91"/>
                  <a:gd name="T11" fmla="*/ 2147483647 h 91"/>
                  <a:gd name="T12" fmla="*/ 2147483647 w 91"/>
                  <a:gd name="T13" fmla="*/ 2147483647 h 91"/>
                  <a:gd name="T14" fmla="*/ 2147483647 w 91"/>
                  <a:gd name="T15" fmla="*/ 2147483647 h 91"/>
                  <a:gd name="T16" fmla="*/ 2147483647 w 91"/>
                  <a:gd name="T17" fmla="*/ 2147483647 h 91"/>
                  <a:gd name="T18" fmla="*/ 2147483647 w 91"/>
                  <a:gd name="T19" fmla="*/ 2147483647 h 91"/>
                  <a:gd name="T20" fmla="*/ 0 w 91"/>
                  <a:gd name="T21" fmla="*/ 2147483647 h 91"/>
                  <a:gd name="T22" fmla="*/ 0 w 91"/>
                  <a:gd name="T23" fmla="*/ 2147483647 h 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"/>
                  <a:gd name="T37" fmla="*/ 0 h 91"/>
                  <a:gd name="T38" fmla="*/ 91 w 91"/>
                  <a:gd name="T39" fmla="*/ 91 h 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" h="91">
                    <a:moveTo>
                      <a:pt x="0" y="46"/>
                    </a:moveTo>
                    <a:cubicBezTo>
                      <a:pt x="0" y="21"/>
                      <a:pt x="20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71" y="0"/>
                      <a:pt x="91" y="21"/>
                      <a:pt x="91" y="46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1" y="71"/>
                      <a:pt x="71" y="91"/>
                      <a:pt x="45" y="91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20" y="91"/>
                      <a:pt x="0" y="71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50"/>
              <p:cNvSpPr>
                <a:spLocks/>
              </p:cNvSpPr>
              <p:nvPr/>
            </p:nvSpPr>
            <p:spPr bwMode="auto">
              <a:xfrm>
                <a:off x="2770188" y="3951288"/>
                <a:ext cx="161925" cy="152400"/>
              </a:xfrm>
              <a:custGeom>
                <a:avLst/>
                <a:gdLst>
                  <a:gd name="T0" fmla="*/ 0 w 57"/>
                  <a:gd name="T1" fmla="*/ 2147483647 h 54"/>
                  <a:gd name="T2" fmla="*/ 2147483647 w 57"/>
                  <a:gd name="T3" fmla="*/ 0 h 54"/>
                  <a:gd name="T4" fmla="*/ 2147483647 w 57"/>
                  <a:gd name="T5" fmla="*/ 0 h 54"/>
                  <a:gd name="T6" fmla="*/ 2147483647 w 57"/>
                  <a:gd name="T7" fmla="*/ 0 h 54"/>
                  <a:gd name="T8" fmla="*/ 2147483647 w 57"/>
                  <a:gd name="T9" fmla="*/ 2147483647 h 54"/>
                  <a:gd name="T10" fmla="*/ 2147483647 w 57"/>
                  <a:gd name="T11" fmla="*/ 2147483647 h 54"/>
                  <a:gd name="T12" fmla="*/ 2147483647 w 57"/>
                  <a:gd name="T13" fmla="*/ 2147483647 h 54"/>
                  <a:gd name="T14" fmla="*/ 2147483647 w 57"/>
                  <a:gd name="T15" fmla="*/ 2147483647 h 54"/>
                  <a:gd name="T16" fmla="*/ 2147483647 w 57"/>
                  <a:gd name="T17" fmla="*/ 2147483647 h 54"/>
                  <a:gd name="T18" fmla="*/ 2147483647 w 57"/>
                  <a:gd name="T19" fmla="*/ 2147483647 h 54"/>
                  <a:gd name="T20" fmla="*/ 0 w 57"/>
                  <a:gd name="T21" fmla="*/ 2147483647 h 54"/>
                  <a:gd name="T22" fmla="*/ 0 w 57"/>
                  <a:gd name="T23" fmla="*/ 2147483647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"/>
                  <a:gd name="T37" fmla="*/ 0 h 54"/>
                  <a:gd name="T38" fmla="*/ 57 w 57"/>
                  <a:gd name="T39" fmla="*/ 54 h 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" h="54">
                    <a:moveTo>
                      <a:pt x="0" y="27"/>
                    </a:moveTo>
                    <a:cubicBezTo>
                      <a:pt x="0" y="13"/>
                      <a:pt x="13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4" y="0"/>
                      <a:pt x="57" y="13"/>
                      <a:pt x="57" y="27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42"/>
                      <a:pt x="44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13" y="54"/>
                      <a:pt x="0" y="42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51"/>
              <p:cNvSpPr>
                <a:spLocks/>
              </p:cNvSpPr>
              <p:nvPr/>
            </p:nvSpPr>
            <p:spPr bwMode="auto">
              <a:xfrm>
                <a:off x="2798763" y="3798888"/>
                <a:ext cx="104775" cy="87313"/>
              </a:xfrm>
              <a:custGeom>
                <a:avLst/>
                <a:gdLst>
                  <a:gd name="T0" fmla="*/ 0 w 66"/>
                  <a:gd name="T1" fmla="*/ 2147483647 h 55"/>
                  <a:gd name="T2" fmla="*/ 2147483647 w 66"/>
                  <a:gd name="T3" fmla="*/ 0 h 55"/>
                  <a:gd name="T4" fmla="*/ 2147483647 w 66"/>
                  <a:gd name="T5" fmla="*/ 0 h 55"/>
                  <a:gd name="T6" fmla="*/ 2147483647 w 66"/>
                  <a:gd name="T7" fmla="*/ 2147483647 h 55"/>
                  <a:gd name="T8" fmla="*/ 0 w 66"/>
                  <a:gd name="T9" fmla="*/ 214748364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5"/>
                  <a:gd name="T17" fmla="*/ 66 w 6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5">
                    <a:moveTo>
                      <a:pt x="0" y="55"/>
                    </a:moveTo>
                    <a:lnTo>
                      <a:pt x="13" y="0"/>
                    </a:lnTo>
                    <a:lnTo>
                      <a:pt x="52" y="0"/>
                    </a:lnTo>
                    <a:lnTo>
                      <a:pt x="66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52"/>
              <p:cNvSpPr>
                <a:spLocks/>
              </p:cNvSpPr>
              <p:nvPr/>
            </p:nvSpPr>
            <p:spPr bwMode="auto">
              <a:xfrm>
                <a:off x="2798763" y="4171951"/>
                <a:ext cx="104775" cy="85725"/>
              </a:xfrm>
              <a:custGeom>
                <a:avLst/>
                <a:gdLst>
                  <a:gd name="T0" fmla="*/ 2147483647 w 66"/>
                  <a:gd name="T1" fmla="*/ 0 h 54"/>
                  <a:gd name="T2" fmla="*/ 2147483647 w 66"/>
                  <a:gd name="T3" fmla="*/ 2147483647 h 54"/>
                  <a:gd name="T4" fmla="*/ 2147483647 w 66"/>
                  <a:gd name="T5" fmla="*/ 2147483647 h 54"/>
                  <a:gd name="T6" fmla="*/ 0 w 66"/>
                  <a:gd name="T7" fmla="*/ 0 h 54"/>
                  <a:gd name="T8" fmla="*/ 2147483647 w 66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4"/>
                  <a:gd name="T17" fmla="*/ 66 w 6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4">
                    <a:moveTo>
                      <a:pt x="66" y="0"/>
                    </a:moveTo>
                    <a:lnTo>
                      <a:pt x="52" y="54"/>
                    </a:lnTo>
                    <a:lnTo>
                      <a:pt x="13" y="54"/>
                    </a:lnTo>
                    <a:lnTo>
                      <a:pt x="0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53"/>
              <p:cNvSpPr>
                <a:spLocks/>
              </p:cNvSpPr>
              <p:nvPr/>
            </p:nvSpPr>
            <p:spPr bwMode="auto">
              <a:xfrm>
                <a:off x="2989263" y="3970338"/>
                <a:ext cx="84138" cy="114300"/>
              </a:xfrm>
              <a:custGeom>
                <a:avLst/>
                <a:gdLst>
                  <a:gd name="T0" fmla="*/ 0 w 53"/>
                  <a:gd name="T1" fmla="*/ 0 h 72"/>
                  <a:gd name="T2" fmla="*/ 2147483647 w 53"/>
                  <a:gd name="T3" fmla="*/ 2147483647 h 72"/>
                  <a:gd name="T4" fmla="*/ 2147483647 w 53"/>
                  <a:gd name="T5" fmla="*/ 2147483647 h 72"/>
                  <a:gd name="T6" fmla="*/ 0 w 53"/>
                  <a:gd name="T7" fmla="*/ 2147483647 h 72"/>
                  <a:gd name="T8" fmla="*/ 0 w 53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72"/>
                  <a:gd name="T17" fmla="*/ 53 w 53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72">
                    <a:moveTo>
                      <a:pt x="0" y="0"/>
                    </a:moveTo>
                    <a:lnTo>
                      <a:pt x="53" y="15"/>
                    </a:lnTo>
                    <a:lnTo>
                      <a:pt x="53" y="59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54"/>
              <p:cNvSpPr>
                <a:spLocks/>
              </p:cNvSpPr>
              <p:nvPr/>
            </p:nvSpPr>
            <p:spPr bwMode="auto">
              <a:xfrm>
                <a:off x="2617788" y="3970338"/>
                <a:ext cx="96838" cy="114300"/>
              </a:xfrm>
              <a:custGeom>
                <a:avLst/>
                <a:gdLst>
                  <a:gd name="T0" fmla="*/ 2147483647 w 61"/>
                  <a:gd name="T1" fmla="*/ 2147483647 h 72"/>
                  <a:gd name="T2" fmla="*/ 0 w 61"/>
                  <a:gd name="T3" fmla="*/ 2147483647 h 72"/>
                  <a:gd name="T4" fmla="*/ 0 w 61"/>
                  <a:gd name="T5" fmla="*/ 2147483647 h 72"/>
                  <a:gd name="T6" fmla="*/ 2147483647 w 61"/>
                  <a:gd name="T7" fmla="*/ 0 h 72"/>
                  <a:gd name="T8" fmla="*/ 2147483647 w 61"/>
                  <a:gd name="T9" fmla="*/ 2147483647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72"/>
                  <a:gd name="T17" fmla="*/ 61 w 6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72">
                    <a:moveTo>
                      <a:pt x="61" y="72"/>
                    </a:moveTo>
                    <a:lnTo>
                      <a:pt x="0" y="58"/>
                    </a:lnTo>
                    <a:lnTo>
                      <a:pt x="0" y="15"/>
                    </a:lnTo>
                    <a:lnTo>
                      <a:pt x="61" y="0"/>
                    </a:lnTo>
                    <a:lnTo>
                      <a:pt x="61" y="7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55"/>
              <p:cNvSpPr>
                <a:spLocks/>
              </p:cNvSpPr>
              <p:nvPr/>
            </p:nvSpPr>
            <p:spPr bwMode="auto">
              <a:xfrm>
                <a:off x="2909888" y="3843338"/>
                <a:ext cx="127000" cy="125413"/>
              </a:xfrm>
              <a:custGeom>
                <a:avLst/>
                <a:gdLst>
                  <a:gd name="T0" fmla="*/ 0 w 80"/>
                  <a:gd name="T1" fmla="*/ 2147483647 h 79"/>
                  <a:gd name="T2" fmla="*/ 2147483647 w 80"/>
                  <a:gd name="T3" fmla="*/ 0 h 79"/>
                  <a:gd name="T4" fmla="*/ 2147483647 w 80"/>
                  <a:gd name="T5" fmla="*/ 2147483647 h 79"/>
                  <a:gd name="T6" fmla="*/ 2147483647 w 80"/>
                  <a:gd name="T7" fmla="*/ 2147483647 h 79"/>
                  <a:gd name="T8" fmla="*/ 0 w 80"/>
                  <a:gd name="T9" fmla="*/ 2147483647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9"/>
                  <a:gd name="T17" fmla="*/ 80 w 80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9">
                    <a:moveTo>
                      <a:pt x="0" y="29"/>
                    </a:moveTo>
                    <a:lnTo>
                      <a:pt x="50" y="0"/>
                    </a:lnTo>
                    <a:lnTo>
                      <a:pt x="80" y="30"/>
                    </a:lnTo>
                    <a:lnTo>
                      <a:pt x="50" y="7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56"/>
              <p:cNvSpPr>
                <a:spLocks/>
              </p:cNvSpPr>
              <p:nvPr/>
            </p:nvSpPr>
            <p:spPr bwMode="auto">
              <a:xfrm>
                <a:off x="2911475" y="4087813"/>
                <a:ext cx="125413" cy="123825"/>
              </a:xfrm>
              <a:custGeom>
                <a:avLst/>
                <a:gdLst>
                  <a:gd name="T0" fmla="*/ 2147483647 w 79"/>
                  <a:gd name="T1" fmla="*/ 0 h 78"/>
                  <a:gd name="T2" fmla="*/ 2147483647 w 79"/>
                  <a:gd name="T3" fmla="*/ 2147483647 h 78"/>
                  <a:gd name="T4" fmla="*/ 2147483647 w 79"/>
                  <a:gd name="T5" fmla="*/ 2147483647 h 78"/>
                  <a:gd name="T6" fmla="*/ 0 w 79"/>
                  <a:gd name="T7" fmla="*/ 2147483647 h 78"/>
                  <a:gd name="T8" fmla="*/ 2147483647 w 79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78"/>
                  <a:gd name="T17" fmla="*/ 79 w 7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78">
                    <a:moveTo>
                      <a:pt x="50" y="0"/>
                    </a:moveTo>
                    <a:lnTo>
                      <a:pt x="79" y="50"/>
                    </a:lnTo>
                    <a:lnTo>
                      <a:pt x="49" y="78"/>
                    </a:lnTo>
                    <a:lnTo>
                      <a:pt x="0" y="5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57"/>
              <p:cNvSpPr>
                <a:spLocks/>
              </p:cNvSpPr>
              <p:nvPr/>
            </p:nvSpPr>
            <p:spPr bwMode="auto">
              <a:xfrm>
                <a:off x="2660650" y="3846513"/>
                <a:ext cx="123825" cy="122238"/>
              </a:xfrm>
              <a:custGeom>
                <a:avLst/>
                <a:gdLst>
                  <a:gd name="T0" fmla="*/ 2147483647 w 78"/>
                  <a:gd name="T1" fmla="*/ 2147483647 h 77"/>
                  <a:gd name="T2" fmla="*/ 0 w 78"/>
                  <a:gd name="T3" fmla="*/ 2147483647 h 77"/>
                  <a:gd name="T4" fmla="*/ 2147483647 w 78"/>
                  <a:gd name="T5" fmla="*/ 0 h 77"/>
                  <a:gd name="T6" fmla="*/ 2147483647 w 78"/>
                  <a:gd name="T7" fmla="*/ 2147483647 h 77"/>
                  <a:gd name="T8" fmla="*/ 2147483647 w 78"/>
                  <a:gd name="T9" fmla="*/ 2147483647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77"/>
                  <a:gd name="T17" fmla="*/ 78 w 7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77">
                    <a:moveTo>
                      <a:pt x="30" y="77"/>
                    </a:moveTo>
                    <a:lnTo>
                      <a:pt x="0" y="30"/>
                    </a:lnTo>
                    <a:lnTo>
                      <a:pt x="32" y="0"/>
                    </a:lnTo>
                    <a:lnTo>
                      <a:pt x="78" y="28"/>
                    </a:lnTo>
                    <a:lnTo>
                      <a:pt x="30" y="7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58"/>
              <p:cNvSpPr>
                <a:spLocks/>
              </p:cNvSpPr>
              <p:nvPr/>
            </p:nvSpPr>
            <p:spPr bwMode="auto">
              <a:xfrm>
                <a:off x="2660650" y="4084638"/>
                <a:ext cx="123825" cy="122238"/>
              </a:xfrm>
              <a:custGeom>
                <a:avLst/>
                <a:gdLst>
                  <a:gd name="T0" fmla="*/ 2147483647 w 78"/>
                  <a:gd name="T1" fmla="*/ 2147483647 h 77"/>
                  <a:gd name="T2" fmla="*/ 2147483647 w 78"/>
                  <a:gd name="T3" fmla="*/ 2147483647 h 77"/>
                  <a:gd name="T4" fmla="*/ 0 w 78"/>
                  <a:gd name="T5" fmla="*/ 2147483647 h 77"/>
                  <a:gd name="T6" fmla="*/ 2147483647 w 78"/>
                  <a:gd name="T7" fmla="*/ 0 h 77"/>
                  <a:gd name="T8" fmla="*/ 2147483647 w 78"/>
                  <a:gd name="T9" fmla="*/ 2147483647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77"/>
                  <a:gd name="T17" fmla="*/ 78 w 7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77">
                    <a:moveTo>
                      <a:pt x="78" y="48"/>
                    </a:moveTo>
                    <a:lnTo>
                      <a:pt x="30" y="77"/>
                    </a:lnTo>
                    <a:lnTo>
                      <a:pt x="0" y="46"/>
                    </a:lnTo>
                    <a:lnTo>
                      <a:pt x="28" y="0"/>
                    </a:lnTo>
                    <a:lnTo>
                      <a:pt x="78" y="48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65"/>
            <p:cNvGrpSpPr>
              <a:grpSpLocks noChangeAspect="1"/>
            </p:cNvGrpSpPr>
            <p:nvPr/>
          </p:nvGrpSpPr>
          <p:grpSpPr bwMode="auto">
            <a:xfrm>
              <a:off x="7293949" y="5007578"/>
              <a:ext cx="549410" cy="593834"/>
              <a:chOff x="4906963" y="3924300"/>
              <a:chExt cx="962025" cy="1039813"/>
            </a:xfrm>
          </p:grpSpPr>
          <p:sp>
            <p:nvSpPr>
              <p:cNvPr id="192" name="Freeform 98"/>
              <p:cNvSpPr>
                <a:spLocks/>
              </p:cNvSpPr>
              <p:nvPr/>
            </p:nvSpPr>
            <p:spPr bwMode="auto">
              <a:xfrm>
                <a:off x="5040313" y="3981450"/>
                <a:ext cx="684213" cy="752475"/>
              </a:xfrm>
              <a:custGeom>
                <a:avLst/>
                <a:gdLst>
                  <a:gd name="T0" fmla="*/ 0 w 242"/>
                  <a:gd name="T1" fmla="*/ 2147483647 h 266"/>
                  <a:gd name="T2" fmla="*/ 2147483647 w 242"/>
                  <a:gd name="T3" fmla="*/ 0 h 266"/>
                  <a:gd name="T4" fmla="*/ 2147483647 w 242"/>
                  <a:gd name="T5" fmla="*/ 2147483647 h 266"/>
                  <a:gd name="T6" fmla="*/ 2147483647 w 242"/>
                  <a:gd name="T7" fmla="*/ 2147483647 h 266"/>
                  <a:gd name="T8" fmla="*/ 2147483647 w 242"/>
                  <a:gd name="T9" fmla="*/ 2147483647 h 266"/>
                  <a:gd name="T10" fmla="*/ 2147483647 w 242"/>
                  <a:gd name="T11" fmla="*/ 2147483647 h 266"/>
                  <a:gd name="T12" fmla="*/ 2147483647 w 242"/>
                  <a:gd name="T13" fmla="*/ 2147483647 h 266"/>
                  <a:gd name="T14" fmla="*/ 2147483647 w 242"/>
                  <a:gd name="T15" fmla="*/ 2147483647 h 266"/>
                  <a:gd name="T16" fmla="*/ 0 w 242"/>
                  <a:gd name="T17" fmla="*/ 2147483647 h 266"/>
                  <a:gd name="T18" fmla="*/ 0 w 242"/>
                  <a:gd name="T19" fmla="*/ 2147483647 h 266"/>
                  <a:gd name="T20" fmla="*/ 0 w 242"/>
                  <a:gd name="T21" fmla="*/ 2147483647 h 2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2"/>
                  <a:gd name="T34" fmla="*/ 0 h 266"/>
                  <a:gd name="T35" fmla="*/ 242 w 242"/>
                  <a:gd name="T36" fmla="*/ 266 h 2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2" h="266">
                    <a:moveTo>
                      <a:pt x="0" y="44"/>
                    </a:moveTo>
                    <a:cubicBezTo>
                      <a:pt x="0" y="20"/>
                      <a:pt x="54" y="0"/>
                      <a:pt x="121" y="0"/>
                    </a:cubicBezTo>
                    <a:cubicBezTo>
                      <a:pt x="188" y="0"/>
                      <a:pt x="242" y="20"/>
                      <a:pt x="242" y="44"/>
                    </a:cubicBezTo>
                    <a:cubicBezTo>
                      <a:pt x="242" y="44"/>
                      <a:pt x="242" y="44"/>
                      <a:pt x="242" y="44"/>
                    </a:cubicBezTo>
                    <a:cubicBezTo>
                      <a:pt x="242" y="44"/>
                      <a:pt x="242" y="44"/>
                      <a:pt x="242" y="44"/>
                    </a:cubicBezTo>
                    <a:cubicBezTo>
                      <a:pt x="242" y="222"/>
                      <a:pt x="242" y="222"/>
                      <a:pt x="242" y="222"/>
                    </a:cubicBezTo>
                    <a:cubicBezTo>
                      <a:pt x="242" y="222"/>
                      <a:pt x="242" y="222"/>
                      <a:pt x="242" y="222"/>
                    </a:cubicBezTo>
                    <a:cubicBezTo>
                      <a:pt x="242" y="246"/>
                      <a:pt x="188" y="266"/>
                      <a:pt x="121" y="266"/>
                    </a:cubicBezTo>
                    <a:cubicBezTo>
                      <a:pt x="54" y="266"/>
                      <a:pt x="0" y="246"/>
                      <a:pt x="0" y="222"/>
                    </a:cubicBezTo>
                    <a:cubicBezTo>
                      <a:pt x="0" y="222"/>
                      <a:pt x="0" y="222"/>
                      <a:pt x="0" y="222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99"/>
              <p:cNvSpPr>
                <a:spLocks/>
              </p:cNvSpPr>
              <p:nvPr/>
            </p:nvSpPr>
            <p:spPr bwMode="auto">
              <a:xfrm>
                <a:off x="5021263" y="3924300"/>
                <a:ext cx="731838" cy="285750"/>
              </a:xfrm>
              <a:custGeom>
                <a:avLst/>
                <a:gdLst>
                  <a:gd name="T0" fmla="*/ 0 w 259"/>
                  <a:gd name="T1" fmla="*/ 2147483647 h 101"/>
                  <a:gd name="T2" fmla="*/ 2147483647 w 259"/>
                  <a:gd name="T3" fmla="*/ 0 h 101"/>
                  <a:gd name="T4" fmla="*/ 2147483647 w 259"/>
                  <a:gd name="T5" fmla="*/ 0 h 101"/>
                  <a:gd name="T6" fmla="*/ 2147483647 w 259"/>
                  <a:gd name="T7" fmla="*/ 2147483647 h 101"/>
                  <a:gd name="T8" fmla="*/ 2147483647 w 259"/>
                  <a:gd name="T9" fmla="*/ 2147483647 h 101"/>
                  <a:gd name="T10" fmla="*/ 2147483647 w 259"/>
                  <a:gd name="T11" fmla="*/ 2147483647 h 101"/>
                  <a:gd name="T12" fmla="*/ 2147483647 w 259"/>
                  <a:gd name="T13" fmla="*/ 2147483647 h 101"/>
                  <a:gd name="T14" fmla="*/ 2147483647 w 259"/>
                  <a:gd name="T15" fmla="*/ 2147483647 h 101"/>
                  <a:gd name="T16" fmla="*/ 2147483647 w 259"/>
                  <a:gd name="T17" fmla="*/ 2147483647 h 101"/>
                  <a:gd name="T18" fmla="*/ 0 w 259"/>
                  <a:gd name="T19" fmla="*/ 2147483647 h 101"/>
                  <a:gd name="T20" fmla="*/ 0 w 259"/>
                  <a:gd name="T21" fmla="*/ 2147483647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9"/>
                  <a:gd name="T34" fmla="*/ 0 h 101"/>
                  <a:gd name="T35" fmla="*/ 259 w 259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9" h="101">
                    <a:moveTo>
                      <a:pt x="0" y="50"/>
                    </a:moveTo>
                    <a:cubicBezTo>
                      <a:pt x="0" y="23"/>
                      <a:pt x="58" y="0"/>
                      <a:pt x="130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02" y="0"/>
                      <a:pt x="259" y="23"/>
                      <a:pt x="259" y="50"/>
                    </a:cubicBezTo>
                    <a:cubicBezTo>
                      <a:pt x="259" y="50"/>
                      <a:pt x="259" y="50"/>
                      <a:pt x="259" y="50"/>
                    </a:cubicBezTo>
                    <a:cubicBezTo>
                      <a:pt x="259" y="50"/>
                      <a:pt x="259" y="50"/>
                      <a:pt x="259" y="50"/>
                    </a:cubicBezTo>
                    <a:cubicBezTo>
                      <a:pt x="259" y="78"/>
                      <a:pt x="202" y="101"/>
                      <a:pt x="130" y="101"/>
                    </a:cubicBezTo>
                    <a:cubicBezTo>
                      <a:pt x="130" y="101"/>
                      <a:pt x="130" y="101"/>
                      <a:pt x="130" y="101"/>
                    </a:cubicBezTo>
                    <a:cubicBezTo>
                      <a:pt x="130" y="101"/>
                      <a:pt x="130" y="101"/>
                      <a:pt x="130" y="101"/>
                    </a:cubicBezTo>
                    <a:cubicBezTo>
                      <a:pt x="58" y="101"/>
                      <a:pt x="0" y="78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00"/>
              <p:cNvSpPr>
                <a:spLocks/>
              </p:cNvSpPr>
              <p:nvPr/>
            </p:nvSpPr>
            <p:spPr bwMode="auto">
              <a:xfrm>
                <a:off x="5060950" y="3943350"/>
                <a:ext cx="655638" cy="238125"/>
              </a:xfrm>
              <a:custGeom>
                <a:avLst/>
                <a:gdLst>
                  <a:gd name="T0" fmla="*/ 0 w 232"/>
                  <a:gd name="T1" fmla="*/ 2147483647 h 84"/>
                  <a:gd name="T2" fmla="*/ 2147483647 w 232"/>
                  <a:gd name="T3" fmla="*/ 0 h 84"/>
                  <a:gd name="T4" fmla="*/ 2147483647 w 232"/>
                  <a:gd name="T5" fmla="*/ 0 h 84"/>
                  <a:gd name="T6" fmla="*/ 2147483647 w 232"/>
                  <a:gd name="T7" fmla="*/ 2147483647 h 84"/>
                  <a:gd name="T8" fmla="*/ 2147483647 w 232"/>
                  <a:gd name="T9" fmla="*/ 2147483647 h 84"/>
                  <a:gd name="T10" fmla="*/ 2147483647 w 232"/>
                  <a:gd name="T11" fmla="*/ 2147483647 h 84"/>
                  <a:gd name="T12" fmla="*/ 2147483647 w 232"/>
                  <a:gd name="T13" fmla="*/ 2147483647 h 84"/>
                  <a:gd name="T14" fmla="*/ 2147483647 w 232"/>
                  <a:gd name="T15" fmla="*/ 2147483647 h 84"/>
                  <a:gd name="T16" fmla="*/ 2147483647 w 232"/>
                  <a:gd name="T17" fmla="*/ 2147483647 h 84"/>
                  <a:gd name="T18" fmla="*/ 0 w 232"/>
                  <a:gd name="T19" fmla="*/ 2147483647 h 84"/>
                  <a:gd name="T20" fmla="*/ 0 w 232"/>
                  <a:gd name="T21" fmla="*/ 2147483647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2"/>
                  <a:gd name="T34" fmla="*/ 0 h 84"/>
                  <a:gd name="T35" fmla="*/ 232 w 232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2" h="84">
                    <a:moveTo>
                      <a:pt x="0" y="42"/>
                    </a:moveTo>
                    <a:cubicBezTo>
                      <a:pt x="0" y="19"/>
                      <a:pt x="52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80" y="0"/>
                      <a:pt x="232" y="19"/>
                      <a:pt x="232" y="42"/>
                    </a:cubicBezTo>
                    <a:cubicBezTo>
                      <a:pt x="232" y="42"/>
                      <a:pt x="232" y="42"/>
                      <a:pt x="232" y="42"/>
                    </a:cubicBezTo>
                    <a:cubicBezTo>
                      <a:pt x="232" y="42"/>
                      <a:pt x="232" y="42"/>
                      <a:pt x="232" y="42"/>
                    </a:cubicBezTo>
                    <a:cubicBezTo>
                      <a:pt x="232" y="65"/>
                      <a:pt x="180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52" y="84"/>
                      <a:pt x="0" y="65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01"/>
              <p:cNvSpPr>
                <a:spLocks/>
              </p:cNvSpPr>
              <p:nvPr/>
            </p:nvSpPr>
            <p:spPr bwMode="auto">
              <a:xfrm>
                <a:off x="4906963" y="4830763"/>
                <a:ext cx="962025" cy="76200"/>
              </a:xfrm>
              <a:custGeom>
                <a:avLst/>
                <a:gdLst>
                  <a:gd name="T0" fmla="*/ 0 w 340"/>
                  <a:gd name="T1" fmla="*/ 2147483647 h 27"/>
                  <a:gd name="T2" fmla="*/ 2147483647 w 340"/>
                  <a:gd name="T3" fmla="*/ 0 h 27"/>
                  <a:gd name="T4" fmla="*/ 2147483647 w 340"/>
                  <a:gd name="T5" fmla="*/ 0 h 27"/>
                  <a:gd name="T6" fmla="*/ 2147483647 w 340"/>
                  <a:gd name="T7" fmla="*/ 0 h 27"/>
                  <a:gd name="T8" fmla="*/ 2147483647 w 340"/>
                  <a:gd name="T9" fmla="*/ 0 h 27"/>
                  <a:gd name="T10" fmla="*/ 2147483647 w 340"/>
                  <a:gd name="T11" fmla="*/ 0 h 27"/>
                  <a:gd name="T12" fmla="*/ 2147483647 w 340"/>
                  <a:gd name="T13" fmla="*/ 2147483647 h 27"/>
                  <a:gd name="T14" fmla="*/ 2147483647 w 340"/>
                  <a:gd name="T15" fmla="*/ 2147483647 h 27"/>
                  <a:gd name="T16" fmla="*/ 2147483647 w 340"/>
                  <a:gd name="T17" fmla="*/ 2147483647 h 27"/>
                  <a:gd name="T18" fmla="*/ 2147483647 w 340"/>
                  <a:gd name="T19" fmla="*/ 2147483647 h 27"/>
                  <a:gd name="T20" fmla="*/ 2147483647 w 340"/>
                  <a:gd name="T21" fmla="*/ 2147483647 h 27"/>
                  <a:gd name="T22" fmla="*/ 2147483647 w 340"/>
                  <a:gd name="T23" fmla="*/ 2147483647 h 27"/>
                  <a:gd name="T24" fmla="*/ 2147483647 w 340"/>
                  <a:gd name="T25" fmla="*/ 2147483647 h 27"/>
                  <a:gd name="T26" fmla="*/ 2147483647 w 340"/>
                  <a:gd name="T27" fmla="*/ 2147483647 h 27"/>
                  <a:gd name="T28" fmla="*/ 2147483647 w 340"/>
                  <a:gd name="T29" fmla="*/ 2147483647 h 27"/>
                  <a:gd name="T30" fmla="*/ 2147483647 w 340"/>
                  <a:gd name="T31" fmla="*/ 2147483647 h 27"/>
                  <a:gd name="T32" fmla="*/ 0 w 340"/>
                  <a:gd name="T33" fmla="*/ 2147483647 h 27"/>
                  <a:gd name="T34" fmla="*/ 0 w 340"/>
                  <a:gd name="T35" fmla="*/ 2147483647 h 27"/>
                  <a:gd name="T36" fmla="*/ 0 w 340"/>
                  <a:gd name="T37" fmla="*/ 2147483647 h 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0"/>
                  <a:gd name="T58" fmla="*/ 0 h 27"/>
                  <a:gd name="T59" fmla="*/ 340 w 340"/>
                  <a:gd name="T60" fmla="*/ 27 h 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0" h="27">
                    <a:moveTo>
                      <a:pt x="0" y="10"/>
                    </a:moveTo>
                    <a:cubicBezTo>
                      <a:pt x="0" y="4"/>
                      <a:pt x="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335" y="0"/>
                      <a:pt x="340" y="4"/>
                      <a:pt x="340" y="10"/>
                    </a:cubicBezTo>
                    <a:cubicBezTo>
                      <a:pt x="340" y="10"/>
                      <a:pt x="340" y="10"/>
                      <a:pt x="340" y="10"/>
                    </a:cubicBezTo>
                    <a:cubicBezTo>
                      <a:pt x="340" y="10"/>
                      <a:pt x="340" y="10"/>
                      <a:pt x="340" y="10"/>
                    </a:cubicBezTo>
                    <a:cubicBezTo>
                      <a:pt x="340" y="17"/>
                      <a:pt x="340" y="17"/>
                      <a:pt x="340" y="17"/>
                    </a:cubicBezTo>
                    <a:cubicBezTo>
                      <a:pt x="340" y="17"/>
                      <a:pt x="340" y="17"/>
                      <a:pt x="340" y="17"/>
                    </a:cubicBezTo>
                    <a:cubicBezTo>
                      <a:pt x="340" y="22"/>
                      <a:pt x="335" y="27"/>
                      <a:pt x="330" y="27"/>
                    </a:cubicBezTo>
                    <a:cubicBezTo>
                      <a:pt x="330" y="27"/>
                      <a:pt x="330" y="27"/>
                      <a:pt x="330" y="27"/>
                    </a:cubicBezTo>
                    <a:cubicBezTo>
                      <a:pt x="330" y="27"/>
                      <a:pt x="330" y="27"/>
                      <a:pt x="33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4" y="27"/>
                      <a:pt x="0" y="22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02"/>
              <p:cNvSpPr>
                <a:spLocks/>
              </p:cNvSpPr>
              <p:nvPr/>
            </p:nvSpPr>
            <p:spPr bwMode="auto">
              <a:xfrm>
                <a:off x="5297488" y="4781550"/>
                <a:ext cx="180975" cy="182563"/>
              </a:xfrm>
              <a:custGeom>
                <a:avLst/>
                <a:gdLst>
                  <a:gd name="T0" fmla="*/ 0 w 64"/>
                  <a:gd name="T1" fmla="*/ 2147483647 h 64"/>
                  <a:gd name="T2" fmla="*/ 2147483647 w 64"/>
                  <a:gd name="T3" fmla="*/ 0 h 64"/>
                  <a:gd name="T4" fmla="*/ 2147483647 w 64"/>
                  <a:gd name="T5" fmla="*/ 0 h 64"/>
                  <a:gd name="T6" fmla="*/ 2147483647 w 64"/>
                  <a:gd name="T7" fmla="*/ 0 h 64"/>
                  <a:gd name="T8" fmla="*/ 2147483647 w 64"/>
                  <a:gd name="T9" fmla="*/ 2147483647 h 64"/>
                  <a:gd name="T10" fmla="*/ 2147483647 w 64"/>
                  <a:gd name="T11" fmla="*/ 2147483647 h 64"/>
                  <a:gd name="T12" fmla="*/ 2147483647 w 64"/>
                  <a:gd name="T13" fmla="*/ 2147483647 h 64"/>
                  <a:gd name="T14" fmla="*/ 2147483647 w 64"/>
                  <a:gd name="T15" fmla="*/ 2147483647 h 64"/>
                  <a:gd name="T16" fmla="*/ 2147483647 w 64"/>
                  <a:gd name="T17" fmla="*/ 2147483647 h 64"/>
                  <a:gd name="T18" fmla="*/ 2147483647 w 64"/>
                  <a:gd name="T19" fmla="*/ 2147483647 h 64"/>
                  <a:gd name="T20" fmla="*/ 0 w 64"/>
                  <a:gd name="T21" fmla="*/ 2147483647 h 64"/>
                  <a:gd name="T22" fmla="*/ 0 w 64"/>
                  <a:gd name="T23" fmla="*/ 2147483647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4"/>
                  <a:gd name="T37" fmla="*/ 0 h 64"/>
                  <a:gd name="T38" fmla="*/ 64 w 64"/>
                  <a:gd name="T39" fmla="*/ 64 h 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49"/>
                      <a:pt x="49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14" y="64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03"/>
              <p:cNvSpPr>
                <a:spLocks/>
              </p:cNvSpPr>
              <p:nvPr/>
            </p:nvSpPr>
            <p:spPr bwMode="auto">
              <a:xfrm>
                <a:off x="5362575" y="4733925"/>
                <a:ext cx="49213" cy="96838"/>
              </a:xfrm>
              <a:custGeom>
                <a:avLst/>
                <a:gdLst>
                  <a:gd name="T0" fmla="*/ 0 w 31"/>
                  <a:gd name="T1" fmla="*/ 0 h 61"/>
                  <a:gd name="T2" fmla="*/ 0 w 31"/>
                  <a:gd name="T3" fmla="*/ 2147483647 h 61"/>
                  <a:gd name="T4" fmla="*/ 2147483647 w 31"/>
                  <a:gd name="T5" fmla="*/ 2147483647 h 61"/>
                  <a:gd name="T6" fmla="*/ 2147483647 w 31"/>
                  <a:gd name="T7" fmla="*/ 0 h 61"/>
                  <a:gd name="T8" fmla="*/ 0 w 31"/>
                  <a:gd name="T9" fmla="*/ 0 h 61"/>
                  <a:gd name="T10" fmla="*/ 0 w 31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61"/>
                  <a:gd name="T20" fmla="*/ 31 w 31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61">
                    <a:moveTo>
                      <a:pt x="0" y="0"/>
                    </a:moveTo>
                    <a:lnTo>
                      <a:pt x="0" y="61"/>
                    </a:lnTo>
                    <a:lnTo>
                      <a:pt x="31" y="6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04"/>
              <p:cNvSpPr>
                <a:spLocks/>
              </p:cNvSpPr>
              <p:nvPr/>
            </p:nvSpPr>
            <p:spPr bwMode="auto">
              <a:xfrm>
                <a:off x="5318125" y="4810125"/>
                <a:ext cx="133350" cy="125413"/>
              </a:xfrm>
              <a:custGeom>
                <a:avLst/>
                <a:gdLst>
                  <a:gd name="T0" fmla="*/ 0 w 47"/>
                  <a:gd name="T1" fmla="*/ 2147483647 h 44"/>
                  <a:gd name="T2" fmla="*/ 2147483647 w 47"/>
                  <a:gd name="T3" fmla="*/ 0 h 44"/>
                  <a:gd name="T4" fmla="*/ 2147483647 w 47"/>
                  <a:gd name="T5" fmla="*/ 0 h 44"/>
                  <a:gd name="T6" fmla="*/ 2147483647 w 47"/>
                  <a:gd name="T7" fmla="*/ 0 h 44"/>
                  <a:gd name="T8" fmla="*/ 2147483647 w 47"/>
                  <a:gd name="T9" fmla="*/ 2147483647 h 44"/>
                  <a:gd name="T10" fmla="*/ 2147483647 w 47"/>
                  <a:gd name="T11" fmla="*/ 2147483647 h 44"/>
                  <a:gd name="T12" fmla="*/ 2147483647 w 47"/>
                  <a:gd name="T13" fmla="*/ 2147483647 h 44"/>
                  <a:gd name="T14" fmla="*/ 2147483647 w 47"/>
                  <a:gd name="T15" fmla="*/ 2147483647 h 44"/>
                  <a:gd name="T16" fmla="*/ 2147483647 w 47"/>
                  <a:gd name="T17" fmla="*/ 2147483647 h 44"/>
                  <a:gd name="T18" fmla="*/ 2147483647 w 47"/>
                  <a:gd name="T19" fmla="*/ 2147483647 h 44"/>
                  <a:gd name="T20" fmla="*/ 0 w 47"/>
                  <a:gd name="T21" fmla="*/ 2147483647 h 44"/>
                  <a:gd name="T22" fmla="*/ 0 w 47"/>
                  <a:gd name="T23" fmla="*/ 2147483647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44"/>
                  <a:gd name="T38" fmla="*/ 47 w 47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44">
                    <a:moveTo>
                      <a:pt x="0" y="22"/>
                    </a:move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6" y="0"/>
                      <a:pt x="47" y="10"/>
                      <a:pt x="47" y="22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34"/>
                      <a:pt x="36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0" y="44"/>
                      <a:pt x="0" y="34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9" name="Freeform 151"/>
          <p:cNvSpPr>
            <a:spLocks noChangeAspect="1" noEditPoints="1"/>
          </p:cNvSpPr>
          <p:nvPr/>
        </p:nvSpPr>
        <p:spPr bwMode="auto">
          <a:xfrm>
            <a:off x="703591" y="4030629"/>
            <a:ext cx="344716" cy="579091"/>
          </a:xfrm>
          <a:custGeom>
            <a:avLst/>
            <a:gdLst>
              <a:gd name="T0" fmla="*/ 215930061 w 498"/>
              <a:gd name="T1" fmla="*/ 27828414 h 838"/>
              <a:gd name="T2" fmla="*/ 37229223 w 498"/>
              <a:gd name="T3" fmla="*/ 144707469 h 838"/>
              <a:gd name="T4" fmla="*/ 0 w 498"/>
              <a:gd name="T5" fmla="*/ 1302371263 h 838"/>
              <a:gd name="T6" fmla="*/ 29783926 w 498"/>
              <a:gd name="T7" fmla="*/ 1422960558 h 838"/>
              <a:gd name="T8" fmla="*/ 135887281 w 498"/>
              <a:gd name="T9" fmla="*/ 1524998832 h 838"/>
              <a:gd name="T10" fmla="*/ 670130081 w 498"/>
              <a:gd name="T11" fmla="*/ 1554682372 h 838"/>
              <a:gd name="T12" fmla="*/ 791125532 w 498"/>
              <a:gd name="T13" fmla="*/ 1524998832 h 838"/>
              <a:gd name="T14" fmla="*/ 893506888 w 498"/>
              <a:gd name="T15" fmla="*/ 1422960558 h 838"/>
              <a:gd name="T16" fmla="*/ 927012769 w 498"/>
              <a:gd name="T17" fmla="*/ 300547116 h 838"/>
              <a:gd name="T18" fmla="*/ 886060227 w 498"/>
              <a:gd name="T19" fmla="*/ 144707469 h 838"/>
              <a:gd name="T20" fmla="*/ 707359293 w 498"/>
              <a:gd name="T21" fmla="*/ 27828414 h 838"/>
              <a:gd name="T22" fmla="*/ 364848359 w 498"/>
              <a:gd name="T23" fmla="*/ 144707469 h 838"/>
              <a:gd name="T24" fmla="*/ 584501665 w 498"/>
              <a:gd name="T25" fmla="*/ 168825600 h 838"/>
              <a:gd name="T26" fmla="*/ 364848359 w 498"/>
              <a:gd name="T27" fmla="*/ 196654046 h 838"/>
              <a:gd name="T28" fmla="*/ 340648672 w 498"/>
              <a:gd name="T29" fmla="*/ 168825600 h 838"/>
              <a:gd name="T30" fmla="*/ 243852993 w 498"/>
              <a:gd name="T31" fmla="*/ 1359883206 h 838"/>
              <a:gd name="T32" fmla="*/ 145194925 w 498"/>
              <a:gd name="T33" fmla="*/ 1311646944 h 838"/>
              <a:gd name="T34" fmla="*/ 243852993 w 498"/>
              <a:gd name="T35" fmla="*/ 1261555545 h 838"/>
              <a:gd name="T36" fmla="*/ 290389849 w 498"/>
              <a:gd name="T37" fmla="*/ 1311646944 h 838"/>
              <a:gd name="T38" fmla="*/ 243852993 w 498"/>
              <a:gd name="T39" fmla="*/ 1163229245 h 838"/>
              <a:gd name="T40" fmla="*/ 145194925 w 498"/>
              <a:gd name="T41" fmla="*/ 1116848118 h 838"/>
              <a:gd name="T42" fmla="*/ 243852993 w 498"/>
              <a:gd name="T43" fmla="*/ 1068611856 h 838"/>
              <a:gd name="T44" fmla="*/ 290389849 w 498"/>
              <a:gd name="T45" fmla="*/ 1116848118 h 838"/>
              <a:gd name="T46" fmla="*/ 243852993 w 498"/>
              <a:gd name="T47" fmla="*/ 972140692 h 838"/>
              <a:gd name="T48" fmla="*/ 145194925 w 498"/>
              <a:gd name="T49" fmla="*/ 920194157 h 838"/>
              <a:gd name="T50" fmla="*/ 243852993 w 498"/>
              <a:gd name="T51" fmla="*/ 873813031 h 838"/>
              <a:gd name="T52" fmla="*/ 290389849 w 498"/>
              <a:gd name="T53" fmla="*/ 920194157 h 838"/>
              <a:gd name="T54" fmla="*/ 487705987 w 498"/>
              <a:gd name="T55" fmla="*/ 1359883206 h 838"/>
              <a:gd name="T56" fmla="*/ 389047961 w 498"/>
              <a:gd name="T57" fmla="*/ 1311646944 h 838"/>
              <a:gd name="T58" fmla="*/ 487705987 w 498"/>
              <a:gd name="T59" fmla="*/ 1261555545 h 838"/>
              <a:gd name="T60" fmla="*/ 534242843 w 498"/>
              <a:gd name="T61" fmla="*/ 1311646944 h 838"/>
              <a:gd name="T62" fmla="*/ 487705987 w 498"/>
              <a:gd name="T63" fmla="*/ 1163229245 h 838"/>
              <a:gd name="T64" fmla="*/ 389047961 w 498"/>
              <a:gd name="T65" fmla="*/ 1116848118 h 838"/>
              <a:gd name="T66" fmla="*/ 487705987 w 498"/>
              <a:gd name="T67" fmla="*/ 1068611856 h 838"/>
              <a:gd name="T68" fmla="*/ 534242843 w 498"/>
              <a:gd name="T69" fmla="*/ 1116848118 h 838"/>
              <a:gd name="T70" fmla="*/ 487705987 w 498"/>
              <a:gd name="T71" fmla="*/ 972140692 h 838"/>
              <a:gd name="T72" fmla="*/ 389047961 w 498"/>
              <a:gd name="T73" fmla="*/ 920194157 h 838"/>
              <a:gd name="T74" fmla="*/ 487705987 w 498"/>
              <a:gd name="T75" fmla="*/ 873813031 h 838"/>
              <a:gd name="T76" fmla="*/ 534242843 w 498"/>
              <a:gd name="T77" fmla="*/ 920194157 h 838"/>
              <a:gd name="T78" fmla="*/ 731559065 w 498"/>
              <a:gd name="T79" fmla="*/ 1359883206 h 838"/>
              <a:gd name="T80" fmla="*/ 632900869 w 498"/>
              <a:gd name="T81" fmla="*/ 1311646944 h 838"/>
              <a:gd name="T82" fmla="*/ 731559065 w 498"/>
              <a:gd name="T83" fmla="*/ 1261555545 h 838"/>
              <a:gd name="T84" fmla="*/ 778094557 w 498"/>
              <a:gd name="T85" fmla="*/ 1311646944 h 838"/>
              <a:gd name="T86" fmla="*/ 731559065 w 498"/>
              <a:gd name="T87" fmla="*/ 1163229245 h 838"/>
              <a:gd name="T88" fmla="*/ 632900869 w 498"/>
              <a:gd name="T89" fmla="*/ 1116848118 h 838"/>
              <a:gd name="T90" fmla="*/ 731559065 w 498"/>
              <a:gd name="T91" fmla="*/ 1068611856 h 838"/>
              <a:gd name="T92" fmla="*/ 778094557 w 498"/>
              <a:gd name="T93" fmla="*/ 1116848118 h 838"/>
              <a:gd name="T94" fmla="*/ 731559065 w 498"/>
              <a:gd name="T95" fmla="*/ 972140692 h 838"/>
              <a:gd name="T96" fmla="*/ 632900869 w 498"/>
              <a:gd name="T97" fmla="*/ 920194157 h 838"/>
              <a:gd name="T98" fmla="*/ 731559065 w 498"/>
              <a:gd name="T99" fmla="*/ 873813031 h 838"/>
              <a:gd name="T100" fmla="*/ 778094557 w 498"/>
              <a:gd name="T101" fmla="*/ 920194157 h 838"/>
              <a:gd name="T102" fmla="*/ 778094557 w 498"/>
              <a:gd name="T103" fmla="*/ 729105604 h 838"/>
              <a:gd name="T104" fmla="*/ 195455154 w 498"/>
              <a:gd name="T105" fmla="*/ 775485369 h 838"/>
              <a:gd name="T106" fmla="*/ 145194925 w 498"/>
              <a:gd name="T107" fmla="*/ 341362835 h 838"/>
              <a:gd name="T108" fmla="*/ 731559065 w 498"/>
              <a:gd name="T109" fmla="*/ 289416300 h 838"/>
              <a:gd name="T110" fmla="*/ 778094557 w 498"/>
              <a:gd name="T111" fmla="*/ 729105604 h 83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98"/>
              <a:gd name="T169" fmla="*/ 0 h 838"/>
              <a:gd name="T170" fmla="*/ 498 w 498"/>
              <a:gd name="T171" fmla="*/ 838 h 83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98" h="838">
                <a:moveTo>
                  <a:pt x="249" y="0"/>
                </a:moveTo>
                <a:lnTo>
                  <a:pt x="249" y="0"/>
                </a:lnTo>
                <a:lnTo>
                  <a:pt x="209" y="2"/>
                </a:lnTo>
                <a:lnTo>
                  <a:pt x="174" y="4"/>
                </a:lnTo>
                <a:lnTo>
                  <a:pt x="143" y="9"/>
                </a:lnTo>
                <a:lnTo>
                  <a:pt x="116" y="15"/>
                </a:lnTo>
                <a:lnTo>
                  <a:pt x="93" y="22"/>
                </a:lnTo>
                <a:lnTo>
                  <a:pt x="73" y="31"/>
                </a:lnTo>
                <a:lnTo>
                  <a:pt x="56" y="42"/>
                </a:lnTo>
                <a:lnTo>
                  <a:pt x="42" y="53"/>
                </a:lnTo>
                <a:lnTo>
                  <a:pt x="29" y="66"/>
                </a:lnTo>
                <a:lnTo>
                  <a:pt x="20" y="78"/>
                </a:lnTo>
                <a:lnTo>
                  <a:pt x="13" y="91"/>
                </a:lnTo>
                <a:lnTo>
                  <a:pt x="7" y="106"/>
                </a:lnTo>
                <a:lnTo>
                  <a:pt x="3" y="120"/>
                </a:lnTo>
                <a:lnTo>
                  <a:pt x="2" y="135"/>
                </a:lnTo>
                <a:lnTo>
                  <a:pt x="0" y="162"/>
                </a:lnTo>
                <a:lnTo>
                  <a:pt x="0" y="702"/>
                </a:lnTo>
                <a:lnTo>
                  <a:pt x="2" y="716"/>
                </a:lnTo>
                <a:lnTo>
                  <a:pt x="3" y="729"/>
                </a:lnTo>
                <a:lnTo>
                  <a:pt x="7" y="742"/>
                </a:lnTo>
                <a:lnTo>
                  <a:pt x="11" y="755"/>
                </a:lnTo>
                <a:lnTo>
                  <a:pt x="16" y="767"/>
                </a:lnTo>
                <a:lnTo>
                  <a:pt x="23" y="778"/>
                </a:lnTo>
                <a:lnTo>
                  <a:pt x="31" y="789"/>
                </a:lnTo>
                <a:lnTo>
                  <a:pt x="40" y="798"/>
                </a:lnTo>
                <a:lnTo>
                  <a:pt x="51" y="807"/>
                </a:lnTo>
                <a:lnTo>
                  <a:pt x="62" y="815"/>
                </a:lnTo>
                <a:lnTo>
                  <a:pt x="73" y="822"/>
                </a:lnTo>
                <a:lnTo>
                  <a:pt x="85" y="827"/>
                </a:lnTo>
                <a:lnTo>
                  <a:pt x="98" y="831"/>
                </a:lnTo>
                <a:lnTo>
                  <a:pt x="111" y="835"/>
                </a:lnTo>
                <a:lnTo>
                  <a:pt x="123" y="836"/>
                </a:lnTo>
                <a:lnTo>
                  <a:pt x="138" y="838"/>
                </a:lnTo>
                <a:lnTo>
                  <a:pt x="360" y="838"/>
                </a:lnTo>
                <a:lnTo>
                  <a:pt x="373" y="836"/>
                </a:lnTo>
                <a:lnTo>
                  <a:pt x="387" y="835"/>
                </a:lnTo>
                <a:lnTo>
                  <a:pt x="400" y="831"/>
                </a:lnTo>
                <a:lnTo>
                  <a:pt x="413" y="827"/>
                </a:lnTo>
                <a:lnTo>
                  <a:pt x="425" y="822"/>
                </a:lnTo>
                <a:lnTo>
                  <a:pt x="436" y="815"/>
                </a:lnTo>
                <a:lnTo>
                  <a:pt x="447" y="807"/>
                </a:lnTo>
                <a:lnTo>
                  <a:pt x="456" y="798"/>
                </a:lnTo>
                <a:lnTo>
                  <a:pt x="465" y="789"/>
                </a:lnTo>
                <a:lnTo>
                  <a:pt x="474" y="778"/>
                </a:lnTo>
                <a:lnTo>
                  <a:pt x="480" y="767"/>
                </a:lnTo>
                <a:lnTo>
                  <a:pt x="487" y="755"/>
                </a:lnTo>
                <a:lnTo>
                  <a:pt x="491" y="742"/>
                </a:lnTo>
                <a:lnTo>
                  <a:pt x="494" y="729"/>
                </a:lnTo>
                <a:lnTo>
                  <a:pt x="496" y="716"/>
                </a:lnTo>
                <a:lnTo>
                  <a:pt x="498" y="702"/>
                </a:lnTo>
                <a:lnTo>
                  <a:pt x="498" y="162"/>
                </a:lnTo>
                <a:lnTo>
                  <a:pt x="496" y="135"/>
                </a:lnTo>
                <a:lnTo>
                  <a:pt x="493" y="120"/>
                </a:lnTo>
                <a:lnTo>
                  <a:pt x="489" y="106"/>
                </a:lnTo>
                <a:lnTo>
                  <a:pt x="483" y="91"/>
                </a:lnTo>
                <a:lnTo>
                  <a:pt x="476" y="78"/>
                </a:lnTo>
                <a:lnTo>
                  <a:pt x="467" y="66"/>
                </a:lnTo>
                <a:lnTo>
                  <a:pt x="456" y="53"/>
                </a:lnTo>
                <a:lnTo>
                  <a:pt x="442" y="42"/>
                </a:lnTo>
                <a:lnTo>
                  <a:pt x="425" y="31"/>
                </a:lnTo>
                <a:lnTo>
                  <a:pt x="403" y="22"/>
                </a:lnTo>
                <a:lnTo>
                  <a:pt x="380" y="15"/>
                </a:lnTo>
                <a:lnTo>
                  <a:pt x="354" y="9"/>
                </a:lnTo>
                <a:lnTo>
                  <a:pt x="323" y="4"/>
                </a:lnTo>
                <a:lnTo>
                  <a:pt x="287" y="2"/>
                </a:lnTo>
                <a:lnTo>
                  <a:pt x="249" y="0"/>
                </a:lnTo>
                <a:close/>
                <a:moveTo>
                  <a:pt x="196" y="78"/>
                </a:moveTo>
                <a:lnTo>
                  <a:pt x="302" y="78"/>
                </a:lnTo>
                <a:lnTo>
                  <a:pt x="305" y="80"/>
                </a:lnTo>
                <a:lnTo>
                  <a:pt x="311" y="82"/>
                </a:lnTo>
                <a:lnTo>
                  <a:pt x="313" y="87"/>
                </a:lnTo>
                <a:lnTo>
                  <a:pt x="314" y="91"/>
                </a:lnTo>
                <a:lnTo>
                  <a:pt x="313" y="96"/>
                </a:lnTo>
                <a:lnTo>
                  <a:pt x="311" y="102"/>
                </a:lnTo>
                <a:lnTo>
                  <a:pt x="305" y="104"/>
                </a:lnTo>
                <a:lnTo>
                  <a:pt x="302" y="106"/>
                </a:lnTo>
                <a:lnTo>
                  <a:pt x="196" y="106"/>
                </a:lnTo>
                <a:lnTo>
                  <a:pt x="191" y="104"/>
                </a:lnTo>
                <a:lnTo>
                  <a:pt x="187" y="102"/>
                </a:lnTo>
                <a:lnTo>
                  <a:pt x="183" y="96"/>
                </a:lnTo>
                <a:lnTo>
                  <a:pt x="183" y="91"/>
                </a:lnTo>
                <a:lnTo>
                  <a:pt x="183" y="87"/>
                </a:lnTo>
                <a:lnTo>
                  <a:pt x="187" y="82"/>
                </a:lnTo>
                <a:lnTo>
                  <a:pt x="191" y="80"/>
                </a:lnTo>
                <a:lnTo>
                  <a:pt x="196" y="78"/>
                </a:lnTo>
                <a:close/>
                <a:moveTo>
                  <a:pt x="131" y="733"/>
                </a:moveTo>
                <a:lnTo>
                  <a:pt x="105" y="733"/>
                </a:lnTo>
                <a:lnTo>
                  <a:pt x="94" y="731"/>
                </a:lnTo>
                <a:lnTo>
                  <a:pt x="87" y="726"/>
                </a:lnTo>
                <a:lnTo>
                  <a:pt x="80" y="716"/>
                </a:lnTo>
                <a:lnTo>
                  <a:pt x="78" y="707"/>
                </a:lnTo>
                <a:lnTo>
                  <a:pt x="80" y="696"/>
                </a:lnTo>
                <a:lnTo>
                  <a:pt x="87" y="687"/>
                </a:lnTo>
                <a:lnTo>
                  <a:pt x="94" y="682"/>
                </a:lnTo>
                <a:lnTo>
                  <a:pt x="105" y="680"/>
                </a:lnTo>
                <a:lnTo>
                  <a:pt x="131" y="680"/>
                </a:lnTo>
                <a:lnTo>
                  <a:pt x="142" y="682"/>
                </a:lnTo>
                <a:lnTo>
                  <a:pt x="149" y="687"/>
                </a:lnTo>
                <a:lnTo>
                  <a:pt x="154" y="696"/>
                </a:lnTo>
                <a:lnTo>
                  <a:pt x="156" y="707"/>
                </a:lnTo>
                <a:lnTo>
                  <a:pt x="154" y="716"/>
                </a:lnTo>
                <a:lnTo>
                  <a:pt x="149" y="726"/>
                </a:lnTo>
                <a:lnTo>
                  <a:pt x="142" y="731"/>
                </a:lnTo>
                <a:lnTo>
                  <a:pt x="131" y="733"/>
                </a:lnTo>
                <a:close/>
                <a:moveTo>
                  <a:pt x="131" y="627"/>
                </a:moveTo>
                <a:lnTo>
                  <a:pt x="105" y="627"/>
                </a:lnTo>
                <a:lnTo>
                  <a:pt x="94" y="626"/>
                </a:lnTo>
                <a:lnTo>
                  <a:pt x="87" y="620"/>
                </a:lnTo>
                <a:lnTo>
                  <a:pt x="80" y="613"/>
                </a:lnTo>
                <a:lnTo>
                  <a:pt x="78" y="602"/>
                </a:lnTo>
                <a:lnTo>
                  <a:pt x="80" y="591"/>
                </a:lnTo>
                <a:lnTo>
                  <a:pt x="87" y="584"/>
                </a:lnTo>
                <a:lnTo>
                  <a:pt x="94" y="578"/>
                </a:lnTo>
                <a:lnTo>
                  <a:pt x="105" y="576"/>
                </a:lnTo>
                <a:lnTo>
                  <a:pt x="131" y="576"/>
                </a:lnTo>
                <a:lnTo>
                  <a:pt x="142" y="578"/>
                </a:lnTo>
                <a:lnTo>
                  <a:pt x="149" y="584"/>
                </a:lnTo>
                <a:lnTo>
                  <a:pt x="154" y="591"/>
                </a:lnTo>
                <a:lnTo>
                  <a:pt x="156" y="602"/>
                </a:lnTo>
                <a:lnTo>
                  <a:pt x="154" y="613"/>
                </a:lnTo>
                <a:lnTo>
                  <a:pt x="149" y="620"/>
                </a:lnTo>
                <a:lnTo>
                  <a:pt x="142" y="626"/>
                </a:lnTo>
                <a:lnTo>
                  <a:pt x="131" y="627"/>
                </a:lnTo>
                <a:close/>
                <a:moveTo>
                  <a:pt x="131" y="524"/>
                </a:moveTo>
                <a:lnTo>
                  <a:pt x="105" y="524"/>
                </a:lnTo>
                <a:lnTo>
                  <a:pt x="94" y="522"/>
                </a:lnTo>
                <a:lnTo>
                  <a:pt x="87" y="516"/>
                </a:lnTo>
                <a:lnTo>
                  <a:pt x="80" y="507"/>
                </a:lnTo>
                <a:lnTo>
                  <a:pt x="78" y="496"/>
                </a:lnTo>
                <a:lnTo>
                  <a:pt x="80" y="487"/>
                </a:lnTo>
                <a:lnTo>
                  <a:pt x="87" y="478"/>
                </a:lnTo>
                <a:lnTo>
                  <a:pt x="94" y="473"/>
                </a:lnTo>
                <a:lnTo>
                  <a:pt x="105" y="471"/>
                </a:lnTo>
                <a:lnTo>
                  <a:pt x="131" y="471"/>
                </a:lnTo>
                <a:lnTo>
                  <a:pt x="142" y="473"/>
                </a:lnTo>
                <a:lnTo>
                  <a:pt x="149" y="478"/>
                </a:lnTo>
                <a:lnTo>
                  <a:pt x="154" y="487"/>
                </a:lnTo>
                <a:lnTo>
                  <a:pt x="156" y="496"/>
                </a:lnTo>
                <a:lnTo>
                  <a:pt x="154" y="507"/>
                </a:lnTo>
                <a:lnTo>
                  <a:pt x="149" y="516"/>
                </a:lnTo>
                <a:lnTo>
                  <a:pt x="142" y="522"/>
                </a:lnTo>
                <a:lnTo>
                  <a:pt x="131" y="524"/>
                </a:lnTo>
                <a:close/>
                <a:moveTo>
                  <a:pt x="262" y="733"/>
                </a:moveTo>
                <a:lnTo>
                  <a:pt x="236" y="733"/>
                </a:lnTo>
                <a:lnTo>
                  <a:pt x="225" y="731"/>
                </a:lnTo>
                <a:lnTo>
                  <a:pt x="216" y="726"/>
                </a:lnTo>
                <a:lnTo>
                  <a:pt x="211" y="716"/>
                </a:lnTo>
                <a:lnTo>
                  <a:pt x="209" y="707"/>
                </a:lnTo>
                <a:lnTo>
                  <a:pt x="211" y="696"/>
                </a:lnTo>
                <a:lnTo>
                  <a:pt x="216" y="687"/>
                </a:lnTo>
                <a:lnTo>
                  <a:pt x="225" y="682"/>
                </a:lnTo>
                <a:lnTo>
                  <a:pt x="236" y="680"/>
                </a:lnTo>
                <a:lnTo>
                  <a:pt x="262" y="680"/>
                </a:lnTo>
                <a:lnTo>
                  <a:pt x="273" y="682"/>
                </a:lnTo>
                <a:lnTo>
                  <a:pt x="280" y="687"/>
                </a:lnTo>
                <a:lnTo>
                  <a:pt x="285" y="696"/>
                </a:lnTo>
                <a:lnTo>
                  <a:pt x="287" y="707"/>
                </a:lnTo>
                <a:lnTo>
                  <a:pt x="285" y="716"/>
                </a:lnTo>
                <a:lnTo>
                  <a:pt x="280" y="726"/>
                </a:lnTo>
                <a:lnTo>
                  <a:pt x="273" y="731"/>
                </a:lnTo>
                <a:lnTo>
                  <a:pt x="262" y="733"/>
                </a:lnTo>
                <a:close/>
                <a:moveTo>
                  <a:pt x="262" y="627"/>
                </a:moveTo>
                <a:lnTo>
                  <a:pt x="236" y="627"/>
                </a:lnTo>
                <a:lnTo>
                  <a:pt x="225" y="626"/>
                </a:lnTo>
                <a:lnTo>
                  <a:pt x="216" y="620"/>
                </a:lnTo>
                <a:lnTo>
                  <a:pt x="211" y="613"/>
                </a:lnTo>
                <a:lnTo>
                  <a:pt x="209" y="602"/>
                </a:lnTo>
                <a:lnTo>
                  <a:pt x="211" y="591"/>
                </a:lnTo>
                <a:lnTo>
                  <a:pt x="216" y="584"/>
                </a:lnTo>
                <a:lnTo>
                  <a:pt x="225" y="578"/>
                </a:lnTo>
                <a:lnTo>
                  <a:pt x="236" y="576"/>
                </a:lnTo>
                <a:lnTo>
                  <a:pt x="262" y="576"/>
                </a:lnTo>
                <a:lnTo>
                  <a:pt x="273" y="578"/>
                </a:lnTo>
                <a:lnTo>
                  <a:pt x="280" y="584"/>
                </a:lnTo>
                <a:lnTo>
                  <a:pt x="285" y="591"/>
                </a:lnTo>
                <a:lnTo>
                  <a:pt x="287" y="602"/>
                </a:lnTo>
                <a:lnTo>
                  <a:pt x="285" y="613"/>
                </a:lnTo>
                <a:lnTo>
                  <a:pt x="280" y="620"/>
                </a:lnTo>
                <a:lnTo>
                  <a:pt x="273" y="626"/>
                </a:lnTo>
                <a:lnTo>
                  <a:pt x="262" y="627"/>
                </a:lnTo>
                <a:close/>
                <a:moveTo>
                  <a:pt x="262" y="524"/>
                </a:moveTo>
                <a:lnTo>
                  <a:pt x="236" y="524"/>
                </a:lnTo>
                <a:lnTo>
                  <a:pt x="225" y="522"/>
                </a:lnTo>
                <a:lnTo>
                  <a:pt x="216" y="516"/>
                </a:lnTo>
                <a:lnTo>
                  <a:pt x="211" y="507"/>
                </a:lnTo>
                <a:lnTo>
                  <a:pt x="209" y="496"/>
                </a:lnTo>
                <a:lnTo>
                  <a:pt x="211" y="487"/>
                </a:lnTo>
                <a:lnTo>
                  <a:pt x="216" y="478"/>
                </a:lnTo>
                <a:lnTo>
                  <a:pt x="225" y="473"/>
                </a:lnTo>
                <a:lnTo>
                  <a:pt x="236" y="471"/>
                </a:lnTo>
                <a:lnTo>
                  <a:pt x="262" y="471"/>
                </a:lnTo>
                <a:lnTo>
                  <a:pt x="273" y="473"/>
                </a:lnTo>
                <a:lnTo>
                  <a:pt x="280" y="478"/>
                </a:lnTo>
                <a:lnTo>
                  <a:pt x="285" y="487"/>
                </a:lnTo>
                <a:lnTo>
                  <a:pt x="287" y="496"/>
                </a:lnTo>
                <a:lnTo>
                  <a:pt x="285" y="507"/>
                </a:lnTo>
                <a:lnTo>
                  <a:pt x="280" y="516"/>
                </a:lnTo>
                <a:lnTo>
                  <a:pt x="273" y="522"/>
                </a:lnTo>
                <a:lnTo>
                  <a:pt x="262" y="524"/>
                </a:lnTo>
                <a:close/>
                <a:moveTo>
                  <a:pt x="393" y="733"/>
                </a:moveTo>
                <a:lnTo>
                  <a:pt x="367" y="733"/>
                </a:lnTo>
                <a:lnTo>
                  <a:pt x="356" y="731"/>
                </a:lnTo>
                <a:lnTo>
                  <a:pt x="347" y="726"/>
                </a:lnTo>
                <a:lnTo>
                  <a:pt x="342" y="716"/>
                </a:lnTo>
                <a:lnTo>
                  <a:pt x="340" y="707"/>
                </a:lnTo>
                <a:lnTo>
                  <a:pt x="342" y="696"/>
                </a:lnTo>
                <a:lnTo>
                  <a:pt x="347" y="687"/>
                </a:lnTo>
                <a:lnTo>
                  <a:pt x="356" y="682"/>
                </a:lnTo>
                <a:lnTo>
                  <a:pt x="367" y="680"/>
                </a:lnTo>
                <a:lnTo>
                  <a:pt x="393" y="680"/>
                </a:lnTo>
                <a:lnTo>
                  <a:pt x="403" y="682"/>
                </a:lnTo>
                <a:lnTo>
                  <a:pt x="411" y="687"/>
                </a:lnTo>
                <a:lnTo>
                  <a:pt x="416" y="696"/>
                </a:lnTo>
                <a:lnTo>
                  <a:pt x="418" y="707"/>
                </a:lnTo>
                <a:lnTo>
                  <a:pt x="416" y="716"/>
                </a:lnTo>
                <a:lnTo>
                  <a:pt x="411" y="726"/>
                </a:lnTo>
                <a:lnTo>
                  <a:pt x="403" y="731"/>
                </a:lnTo>
                <a:lnTo>
                  <a:pt x="393" y="733"/>
                </a:lnTo>
                <a:close/>
                <a:moveTo>
                  <a:pt x="393" y="627"/>
                </a:moveTo>
                <a:lnTo>
                  <a:pt x="367" y="627"/>
                </a:lnTo>
                <a:lnTo>
                  <a:pt x="356" y="626"/>
                </a:lnTo>
                <a:lnTo>
                  <a:pt x="347" y="620"/>
                </a:lnTo>
                <a:lnTo>
                  <a:pt x="342" y="613"/>
                </a:lnTo>
                <a:lnTo>
                  <a:pt x="340" y="602"/>
                </a:lnTo>
                <a:lnTo>
                  <a:pt x="342" y="591"/>
                </a:lnTo>
                <a:lnTo>
                  <a:pt x="347" y="584"/>
                </a:lnTo>
                <a:lnTo>
                  <a:pt x="356" y="578"/>
                </a:lnTo>
                <a:lnTo>
                  <a:pt x="367" y="576"/>
                </a:lnTo>
                <a:lnTo>
                  <a:pt x="393" y="576"/>
                </a:lnTo>
                <a:lnTo>
                  <a:pt x="403" y="578"/>
                </a:lnTo>
                <a:lnTo>
                  <a:pt x="411" y="584"/>
                </a:lnTo>
                <a:lnTo>
                  <a:pt x="416" y="591"/>
                </a:lnTo>
                <a:lnTo>
                  <a:pt x="418" y="602"/>
                </a:lnTo>
                <a:lnTo>
                  <a:pt x="416" y="613"/>
                </a:lnTo>
                <a:lnTo>
                  <a:pt x="411" y="620"/>
                </a:lnTo>
                <a:lnTo>
                  <a:pt x="403" y="626"/>
                </a:lnTo>
                <a:lnTo>
                  <a:pt x="393" y="627"/>
                </a:lnTo>
                <a:close/>
                <a:moveTo>
                  <a:pt x="393" y="524"/>
                </a:moveTo>
                <a:lnTo>
                  <a:pt x="367" y="524"/>
                </a:lnTo>
                <a:lnTo>
                  <a:pt x="356" y="522"/>
                </a:lnTo>
                <a:lnTo>
                  <a:pt x="347" y="516"/>
                </a:lnTo>
                <a:lnTo>
                  <a:pt x="342" y="507"/>
                </a:lnTo>
                <a:lnTo>
                  <a:pt x="340" y="496"/>
                </a:lnTo>
                <a:lnTo>
                  <a:pt x="342" y="487"/>
                </a:lnTo>
                <a:lnTo>
                  <a:pt x="347" y="478"/>
                </a:lnTo>
                <a:lnTo>
                  <a:pt x="356" y="473"/>
                </a:lnTo>
                <a:lnTo>
                  <a:pt x="367" y="471"/>
                </a:lnTo>
                <a:lnTo>
                  <a:pt x="393" y="471"/>
                </a:lnTo>
                <a:lnTo>
                  <a:pt x="403" y="473"/>
                </a:lnTo>
                <a:lnTo>
                  <a:pt x="411" y="478"/>
                </a:lnTo>
                <a:lnTo>
                  <a:pt x="416" y="487"/>
                </a:lnTo>
                <a:lnTo>
                  <a:pt x="418" y="496"/>
                </a:lnTo>
                <a:lnTo>
                  <a:pt x="416" y="507"/>
                </a:lnTo>
                <a:lnTo>
                  <a:pt x="411" y="516"/>
                </a:lnTo>
                <a:lnTo>
                  <a:pt x="403" y="522"/>
                </a:lnTo>
                <a:lnTo>
                  <a:pt x="393" y="524"/>
                </a:lnTo>
                <a:close/>
                <a:moveTo>
                  <a:pt x="418" y="393"/>
                </a:moveTo>
                <a:lnTo>
                  <a:pt x="418" y="393"/>
                </a:lnTo>
                <a:lnTo>
                  <a:pt x="416" y="404"/>
                </a:lnTo>
                <a:lnTo>
                  <a:pt x="411" y="411"/>
                </a:lnTo>
                <a:lnTo>
                  <a:pt x="403" y="416"/>
                </a:lnTo>
                <a:lnTo>
                  <a:pt x="393" y="418"/>
                </a:lnTo>
                <a:lnTo>
                  <a:pt x="105" y="418"/>
                </a:lnTo>
                <a:lnTo>
                  <a:pt x="94" y="416"/>
                </a:lnTo>
                <a:lnTo>
                  <a:pt x="87" y="411"/>
                </a:lnTo>
                <a:lnTo>
                  <a:pt x="80" y="404"/>
                </a:lnTo>
                <a:lnTo>
                  <a:pt x="78" y="393"/>
                </a:lnTo>
                <a:lnTo>
                  <a:pt x="78" y="184"/>
                </a:lnTo>
                <a:lnTo>
                  <a:pt x="80" y="173"/>
                </a:lnTo>
                <a:lnTo>
                  <a:pt x="87" y="166"/>
                </a:lnTo>
                <a:lnTo>
                  <a:pt x="94" y="160"/>
                </a:lnTo>
                <a:lnTo>
                  <a:pt x="105" y="156"/>
                </a:lnTo>
                <a:lnTo>
                  <a:pt x="393" y="156"/>
                </a:lnTo>
                <a:lnTo>
                  <a:pt x="403" y="160"/>
                </a:lnTo>
                <a:lnTo>
                  <a:pt x="411" y="166"/>
                </a:lnTo>
                <a:lnTo>
                  <a:pt x="416" y="173"/>
                </a:lnTo>
                <a:lnTo>
                  <a:pt x="418" y="184"/>
                </a:lnTo>
                <a:lnTo>
                  <a:pt x="418" y="393"/>
                </a:lnTo>
                <a:close/>
              </a:path>
            </a:pathLst>
          </a:custGeom>
          <a:solidFill>
            <a:srgbClr val="BF20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45"/>
          <p:cNvGrpSpPr>
            <a:grpSpLocks noChangeAspect="1"/>
          </p:cNvGrpSpPr>
          <p:nvPr/>
        </p:nvGrpSpPr>
        <p:grpSpPr bwMode="auto">
          <a:xfrm>
            <a:off x="586495" y="4805437"/>
            <a:ext cx="579718" cy="477119"/>
            <a:chOff x="7096264" y="4185662"/>
            <a:chExt cx="1692864" cy="1391173"/>
          </a:xfrm>
        </p:grpSpPr>
        <p:sp>
          <p:nvSpPr>
            <p:cNvPr id="213" name="Freeform 72"/>
            <p:cNvSpPr>
              <a:spLocks/>
            </p:cNvSpPr>
            <p:nvPr/>
          </p:nvSpPr>
          <p:spPr bwMode="auto">
            <a:xfrm>
              <a:off x="7727596" y="5241605"/>
              <a:ext cx="421820" cy="184371"/>
            </a:xfrm>
            <a:custGeom>
              <a:avLst/>
              <a:gdLst>
                <a:gd name="T0" fmla="*/ 0 w 151"/>
                <a:gd name="T1" fmla="*/ 0 h 66"/>
                <a:gd name="T2" fmla="*/ 0 w 151"/>
                <a:gd name="T3" fmla="*/ 2147483647 h 66"/>
                <a:gd name="T4" fmla="*/ 2147483647 w 151"/>
                <a:gd name="T5" fmla="*/ 2147483647 h 66"/>
                <a:gd name="T6" fmla="*/ 2147483647 w 151"/>
                <a:gd name="T7" fmla="*/ 0 h 66"/>
                <a:gd name="T8" fmla="*/ 0 w 151"/>
                <a:gd name="T9" fmla="*/ 0 h 66"/>
                <a:gd name="T10" fmla="*/ 0 w 151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66"/>
                <a:gd name="T20" fmla="*/ 151 w 151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66">
                  <a:moveTo>
                    <a:pt x="0" y="0"/>
                  </a:moveTo>
                  <a:lnTo>
                    <a:pt x="0" y="66"/>
                  </a:lnTo>
                  <a:lnTo>
                    <a:pt x="151" y="66"/>
                  </a:lnTo>
                  <a:lnTo>
                    <a:pt x="1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73"/>
            <p:cNvSpPr>
              <a:spLocks/>
            </p:cNvSpPr>
            <p:nvPr/>
          </p:nvSpPr>
          <p:spPr bwMode="auto">
            <a:xfrm>
              <a:off x="7096264" y="4185662"/>
              <a:ext cx="1692864" cy="1120195"/>
            </a:xfrm>
            <a:custGeom>
              <a:avLst/>
              <a:gdLst>
                <a:gd name="T0" fmla="*/ 0 w 340"/>
                <a:gd name="T1" fmla="*/ 2147483647 h 225"/>
                <a:gd name="T2" fmla="*/ 2147483647 w 340"/>
                <a:gd name="T3" fmla="*/ 0 h 225"/>
                <a:gd name="T4" fmla="*/ 2147483647 w 340"/>
                <a:gd name="T5" fmla="*/ 0 h 225"/>
                <a:gd name="T6" fmla="*/ 2147483647 w 340"/>
                <a:gd name="T7" fmla="*/ 0 h 225"/>
                <a:gd name="T8" fmla="*/ 2147483647 w 340"/>
                <a:gd name="T9" fmla="*/ 0 h 225"/>
                <a:gd name="T10" fmla="*/ 2147483647 w 340"/>
                <a:gd name="T11" fmla="*/ 0 h 225"/>
                <a:gd name="T12" fmla="*/ 2147483647 w 340"/>
                <a:gd name="T13" fmla="*/ 2147483647 h 225"/>
                <a:gd name="T14" fmla="*/ 2147483647 w 340"/>
                <a:gd name="T15" fmla="*/ 2147483647 h 225"/>
                <a:gd name="T16" fmla="*/ 2147483647 w 340"/>
                <a:gd name="T17" fmla="*/ 2147483647 h 225"/>
                <a:gd name="T18" fmla="*/ 2147483647 w 340"/>
                <a:gd name="T19" fmla="*/ 2147483647 h 225"/>
                <a:gd name="T20" fmla="*/ 2147483647 w 340"/>
                <a:gd name="T21" fmla="*/ 2147483647 h 225"/>
                <a:gd name="T22" fmla="*/ 2147483647 w 340"/>
                <a:gd name="T23" fmla="*/ 2147483647 h 225"/>
                <a:gd name="T24" fmla="*/ 2147483647 w 340"/>
                <a:gd name="T25" fmla="*/ 2147483647 h 225"/>
                <a:gd name="T26" fmla="*/ 2147483647 w 340"/>
                <a:gd name="T27" fmla="*/ 2147483647 h 225"/>
                <a:gd name="T28" fmla="*/ 2147483647 w 340"/>
                <a:gd name="T29" fmla="*/ 2147483647 h 225"/>
                <a:gd name="T30" fmla="*/ 2147483647 w 340"/>
                <a:gd name="T31" fmla="*/ 2147483647 h 225"/>
                <a:gd name="T32" fmla="*/ 0 w 340"/>
                <a:gd name="T33" fmla="*/ 2147483647 h 225"/>
                <a:gd name="T34" fmla="*/ 0 w 340"/>
                <a:gd name="T35" fmla="*/ 2147483647 h 225"/>
                <a:gd name="T36" fmla="*/ 0 w 340"/>
                <a:gd name="T37" fmla="*/ 2147483647 h 2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0"/>
                <a:gd name="T58" fmla="*/ 0 h 225"/>
                <a:gd name="T59" fmla="*/ 340 w 340"/>
                <a:gd name="T60" fmla="*/ 225 h 2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0" h="225">
                  <a:moveTo>
                    <a:pt x="0" y="24"/>
                  </a:moveTo>
                  <a:cubicBezTo>
                    <a:pt x="0" y="11"/>
                    <a:pt x="1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29" y="0"/>
                    <a:pt x="340" y="11"/>
                    <a:pt x="340" y="24"/>
                  </a:cubicBezTo>
                  <a:cubicBezTo>
                    <a:pt x="340" y="24"/>
                    <a:pt x="340" y="24"/>
                    <a:pt x="340" y="24"/>
                  </a:cubicBezTo>
                  <a:cubicBezTo>
                    <a:pt x="340" y="24"/>
                    <a:pt x="340" y="24"/>
                    <a:pt x="340" y="24"/>
                  </a:cubicBezTo>
                  <a:cubicBezTo>
                    <a:pt x="340" y="202"/>
                    <a:pt x="340" y="202"/>
                    <a:pt x="340" y="202"/>
                  </a:cubicBezTo>
                  <a:cubicBezTo>
                    <a:pt x="340" y="202"/>
                    <a:pt x="340" y="202"/>
                    <a:pt x="340" y="202"/>
                  </a:cubicBezTo>
                  <a:cubicBezTo>
                    <a:pt x="340" y="215"/>
                    <a:pt x="329" y="225"/>
                    <a:pt x="316" y="225"/>
                  </a:cubicBezTo>
                  <a:cubicBezTo>
                    <a:pt x="316" y="225"/>
                    <a:pt x="316" y="225"/>
                    <a:pt x="316" y="225"/>
                  </a:cubicBezTo>
                  <a:cubicBezTo>
                    <a:pt x="316" y="225"/>
                    <a:pt x="316" y="225"/>
                    <a:pt x="316" y="225"/>
                  </a:cubicBezTo>
                  <a:cubicBezTo>
                    <a:pt x="24" y="225"/>
                    <a:pt x="24" y="225"/>
                    <a:pt x="24" y="225"/>
                  </a:cubicBezTo>
                  <a:cubicBezTo>
                    <a:pt x="24" y="225"/>
                    <a:pt x="24" y="225"/>
                    <a:pt x="24" y="225"/>
                  </a:cubicBezTo>
                  <a:cubicBezTo>
                    <a:pt x="10" y="225"/>
                    <a:pt x="0" y="215"/>
                    <a:pt x="0" y="202"/>
                  </a:cubicBezTo>
                  <a:cubicBezTo>
                    <a:pt x="0" y="202"/>
                    <a:pt x="0" y="202"/>
                    <a:pt x="0" y="202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74"/>
            <p:cNvSpPr>
              <a:spLocks/>
            </p:cNvSpPr>
            <p:nvPr/>
          </p:nvSpPr>
          <p:spPr bwMode="auto">
            <a:xfrm>
              <a:off x="7168895" y="4261088"/>
              <a:ext cx="1539222" cy="972138"/>
            </a:xfrm>
            <a:custGeom>
              <a:avLst/>
              <a:gdLst>
                <a:gd name="T0" fmla="*/ 0 w 309"/>
                <a:gd name="T1" fmla="*/ 2147483647 h 195"/>
                <a:gd name="T2" fmla="*/ 2147483647 w 309"/>
                <a:gd name="T3" fmla="*/ 0 h 195"/>
                <a:gd name="T4" fmla="*/ 2147483647 w 309"/>
                <a:gd name="T5" fmla="*/ 0 h 195"/>
                <a:gd name="T6" fmla="*/ 2147483647 w 309"/>
                <a:gd name="T7" fmla="*/ 0 h 195"/>
                <a:gd name="T8" fmla="*/ 2147483647 w 309"/>
                <a:gd name="T9" fmla="*/ 0 h 195"/>
                <a:gd name="T10" fmla="*/ 2147483647 w 309"/>
                <a:gd name="T11" fmla="*/ 0 h 195"/>
                <a:gd name="T12" fmla="*/ 2147483647 w 309"/>
                <a:gd name="T13" fmla="*/ 2147483647 h 195"/>
                <a:gd name="T14" fmla="*/ 2147483647 w 309"/>
                <a:gd name="T15" fmla="*/ 2147483647 h 195"/>
                <a:gd name="T16" fmla="*/ 2147483647 w 309"/>
                <a:gd name="T17" fmla="*/ 2147483647 h 195"/>
                <a:gd name="T18" fmla="*/ 2147483647 w 309"/>
                <a:gd name="T19" fmla="*/ 2147483647 h 195"/>
                <a:gd name="T20" fmla="*/ 2147483647 w 309"/>
                <a:gd name="T21" fmla="*/ 2147483647 h 195"/>
                <a:gd name="T22" fmla="*/ 2147483647 w 309"/>
                <a:gd name="T23" fmla="*/ 2147483647 h 195"/>
                <a:gd name="T24" fmla="*/ 2147483647 w 309"/>
                <a:gd name="T25" fmla="*/ 2147483647 h 195"/>
                <a:gd name="T26" fmla="*/ 2147483647 w 309"/>
                <a:gd name="T27" fmla="*/ 2147483647 h 195"/>
                <a:gd name="T28" fmla="*/ 2147483647 w 309"/>
                <a:gd name="T29" fmla="*/ 2147483647 h 195"/>
                <a:gd name="T30" fmla="*/ 2147483647 w 309"/>
                <a:gd name="T31" fmla="*/ 2147483647 h 195"/>
                <a:gd name="T32" fmla="*/ 0 w 309"/>
                <a:gd name="T33" fmla="*/ 2147483647 h 195"/>
                <a:gd name="T34" fmla="*/ 0 w 309"/>
                <a:gd name="T35" fmla="*/ 2147483647 h 195"/>
                <a:gd name="T36" fmla="*/ 0 w 309"/>
                <a:gd name="T37" fmla="*/ 2147483647 h 1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9"/>
                <a:gd name="T58" fmla="*/ 0 h 195"/>
                <a:gd name="T59" fmla="*/ 309 w 309"/>
                <a:gd name="T60" fmla="*/ 195 h 1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9" h="195">
                  <a:moveTo>
                    <a:pt x="0" y="18"/>
                  </a:moveTo>
                  <a:cubicBezTo>
                    <a:pt x="0" y="8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301" y="0"/>
                    <a:pt x="309" y="8"/>
                    <a:pt x="309" y="18"/>
                  </a:cubicBezTo>
                  <a:cubicBezTo>
                    <a:pt x="309" y="18"/>
                    <a:pt x="309" y="18"/>
                    <a:pt x="309" y="18"/>
                  </a:cubicBezTo>
                  <a:cubicBezTo>
                    <a:pt x="309" y="18"/>
                    <a:pt x="309" y="18"/>
                    <a:pt x="309" y="18"/>
                  </a:cubicBezTo>
                  <a:cubicBezTo>
                    <a:pt x="309" y="177"/>
                    <a:pt x="309" y="177"/>
                    <a:pt x="309" y="177"/>
                  </a:cubicBezTo>
                  <a:cubicBezTo>
                    <a:pt x="309" y="177"/>
                    <a:pt x="309" y="177"/>
                    <a:pt x="309" y="177"/>
                  </a:cubicBezTo>
                  <a:cubicBezTo>
                    <a:pt x="309" y="187"/>
                    <a:pt x="301" y="195"/>
                    <a:pt x="291" y="195"/>
                  </a:cubicBezTo>
                  <a:cubicBezTo>
                    <a:pt x="291" y="195"/>
                    <a:pt x="291" y="195"/>
                    <a:pt x="291" y="195"/>
                  </a:cubicBezTo>
                  <a:cubicBezTo>
                    <a:pt x="291" y="195"/>
                    <a:pt x="291" y="195"/>
                    <a:pt x="291" y="195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8" y="195"/>
                    <a:pt x="0" y="187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76"/>
            <p:cNvSpPr>
              <a:spLocks/>
            </p:cNvSpPr>
            <p:nvPr/>
          </p:nvSpPr>
          <p:spPr bwMode="auto">
            <a:xfrm>
              <a:off x="7224255" y="4311371"/>
              <a:ext cx="1424688" cy="871574"/>
            </a:xfrm>
            <a:custGeom>
              <a:avLst/>
              <a:gdLst>
                <a:gd name="T0" fmla="*/ 0 w 286"/>
                <a:gd name="T1" fmla="*/ 2147483647 h 175"/>
                <a:gd name="T2" fmla="*/ 2147483647 w 286"/>
                <a:gd name="T3" fmla="*/ 0 h 175"/>
                <a:gd name="T4" fmla="*/ 2147483647 w 286"/>
                <a:gd name="T5" fmla="*/ 0 h 175"/>
                <a:gd name="T6" fmla="*/ 2147483647 w 286"/>
                <a:gd name="T7" fmla="*/ 0 h 175"/>
                <a:gd name="T8" fmla="*/ 2147483647 w 286"/>
                <a:gd name="T9" fmla="*/ 0 h 175"/>
                <a:gd name="T10" fmla="*/ 2147483647 w 286"/>
                <a:gd name="T11" fmla="*/ 0 h 175"/>
                <a:gd name="T12" fmla="*/ 2147483647 w 286"/>
                <a:gd name="T13" fmla="*/ 2147483647 h 175"/>
                <a:gd name="T14" fmla="*/ 2147483647 w 286"/>
                <a:gd name="T15" fmla="*/ 2147483647 h 175"/>
                <a:gd name="T16" fmla="*/ 2147483647 w 286"/>
                <a:gd name="T17" fmla="*/ 2147483647 h 175"/>
                <a:gd name="T18" fmla="*/ 2147483647 w 286"/>
                <a:gd name="T19" fmla="*/ 2147483647 h 175"/>
                <a:gd name="T20" fmla="*/ 2147483647 w 286"/>
                <a:gd name="T21" fmla="*/ 2147483647 h 175"/>
                <a:gd name="T22" fmla="*/ 2147483647 w 286"/>
                <a:gd name="T23" fmla="*/ 2147483647 h 175"/>
                <a:gd name="T24" fmla="*/ 2147483647 w 286"/>
                <a:gd name="T25" fmla="*/ 2147483647 h 175"/>
                <a:gd name="T26" fmla="*/ 2147483647 w 286"/>
                <a:gd name="T27" fmla="*/ 2147483647 h 175"/>
                <a:gd name="T28" fmla="*/ 2147483647 w 286"/>
                <a:gd name="T29" fmla="*/ 2147483647 h 175"/>
                <a:gd name="T30" fmla="*/ 2147483647 w 286"/>
                <a:gd name="T31" fmla="*/ 2147483647 h 175"/>
                <a:gd name="T32" fmla="*/ 0 w 286"/>
                <a:gd name="T33" fmla="*/ 2147483647 h 175"/>
                <a:gd name="T34" fmla="*/ 0 w 286"/>
                <a:gd name="T35" fmla="*/ 2147483647 h 175"/>
                <a:gd name="T36" fmla="*/ 0 w 286"/>
                <a:gd name="T37" fmla="*/ 2147483647 h 1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6"/>
                <a:gd name="T58" fmla="*/ 0 h 175"/>
                <a:gd name="T59" fmla="*/ 286 w 286"/>
                <a:gd name="T60" fmla="*/ 175 h 1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6" h="175">
                  <a:moveTo>
                    <a:pt x="0" y="17"/>
                  </a:moveTo>
                  <a:cubicBezTo>
                    <a:pt x="0" y="8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9" y="0"/>
                    <a:pt x="286" y="8"/>
                    <a:pt x="286" y="17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86" y="159"/>
                    <a:pt x="286" y="159"/>
                    <a:pt x="286" y="159"/>
                  </a:cubicBezTo>
                  <a:cubicBezTo>
                    <a:pt x="286" y="159"/>
                    <a:pt x="286" y="159"/>
                    <a:pt x="286" y="159"/>
                  </a:cubicBezTo>
                  <a:cubicBezTo>
                    <a:pt x="286" y="168"/>
                    <a:pt x="279" y="175"/>
                    <a:pt x="270" y="175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8" y="175"/>
                    <a:pt x="0" y="168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78"/>
            <p:cNvSpPr>
              <a:spLocks/>
            </p:cNvSpPr>
            <p:nvPr/>
          </p:nvSpPr>
          <p:spPr bwMode="auto">
            <a:xfrm>
              <a:off x="7562780" y="5462300"/>
              <a:ext cx="751454" cy="114535"/>
            </a:xfrm>
            <a:custGeom>
              <a:avLst/>
              <a:gdLst>
                <a:gd name="T0" fmla="*/ 0 w 151"/>
                <a:gd name="T1" fmla="*/ 2147483647 h 23"/>
                <a:gd name="T2" fmla="*/ 2147483647 w 151"/>
                <a:gd name="T3" fmla="*/ 0 h 23"/>
                <a:gd name="T4" fmla="*/ 2147483647 w 151"/>
                <a:gd name="T5" fmla="*/ 0 h 23"/>
                <a:gd name="T6" fmla="*/ 2147483647 w 151"/>
                <a:gd name="T7" fmla="*/ 0 h 23"/>
                <a:gd name="T8" fmla="*/ 2147483647 w 151"/>
                <a:gd name="T9" fmla="*/ 0 h 23"/>
                <a:gd name="T10" fmla="*/ 2147483647 w 151"/>
                <a:gd name="T11" fmla="*/ 0 h 23"/>
                <a:gd name="T12" fmla="*/ 2147483647 w 151"/>
                <a:gd name="T13" fmla="*/ 2147483647 h 23"/>
                <a:gd name="T14" fmla="*/ 2147483647 w 151"/>
                <a:gd name="T15" fmla="*/ 2147483647 h 23"/>
                <a:gd name="T16" fmla="*/ 2147483647 w 151"/>
                <a:gd name="T17" fmla="*/ 2147483647 h 23"/>
                <a:gd name="T18" fmla="*/ 2147483647 w 151"/>
                <a:gd name="T19" fmla="*/ 2147483647 h 23"/>
                <a:gd name="T20" fmla="*/ 2147483647 w 151"/>
                <a:gd name="T21" fmla="*/ 2147483647 h 23"/>
                <a:gd name="T22" fmla="*/ 2147483647 w 151"/>
                <a:gd name="T23" fmla="*/ 2147483647 h 23"/>
                <a:gd name="T24" fmla="*/ 2147483647 w 151"/>
                <a:gd name="T25" fmla="*/ 2147483647 h 23"/>
                <a:gd name="T26" fmla="*/ 2147483647 w 151"/>
                <a:gd name="T27" fmla="*/ 2147483647 h 23"/>
                <a:gd name="T28" fmla="*/ 2147483647 w 151"/>
                <a:gd name="T29" fmla="*/ 2147483647 h 23"/>
                <a:gd name="T30" fmla="*/ 2147483647 w 151"/>
                <a:gd name="T31" fmla="*/ 2147483647 h 23"/>
                <a:gd name="T32" fmla="*/ 0 w 151"/>
                <a:gd name="T33" fmla="*/ 2147483647 h 23"/>
                <a:gd name="T34" fmla="*/ 0 w 151"/>
                <a:gd name="T35" fmla="*/ 2147483647 h 23"/>
                <a:gd name="T36" fmla="*/ 0 w 151"/>
                <a:gd name="T37" fmla="*/ 2147483647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1"/>
                <a:gd name="T58" fmla="*/ 0 h 23"/>
                <a:gd name="T59" fmla="*/ 151 w 151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1" h="23">
                  <a:moveTo>
                    <a:pt x="0" y="8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8" y="0"/>
                    <a:pt x="151" y="4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9"/>
                    <a:pt x="148" y="23"/>
                    <a:pt x="143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4" y="23"/>
                    <a:pt x="0" y="19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71"/>
            <p:cNvGrpSpPr>
              <a:grpSpLocks/>
            </p:cNvGrpSpPr>
            <p:nvPr/>
          </p:nvGrpSpPr>
          <p:grpSpPr bwMode="auto">
            <a:xfrm>
              <a:off x="7330892" y="4371480"/>
              <a:ext cx="1209010" cy="741565"/>
              <a:chOff x="7440613" y="1970077"/>
              <a:chExt cx="1330330" cy="815968"/>
            </a:xfrm>
          </p:grpSpPr>
          <p:sp>
            <p:nvSpPr>
              <p:cNvPr id="219" name="Freeform 51"/>
              <p:cNvSpPr>
                <a:spLocks/>
              </p:cNvSpPr>
              <p:nvPr/>
            </p:nvSpPr>
            <p:spPr bwMode="auto">
              <a:xfrm>
                <a:off x="8031167" y="2193911"/>
                <a:ext cx="739776" cy="592134"/>
              </a:xfrm>
              <a:custGeom>
                <a:avLst/>
                <a:gdLst>
                  <a:gd name="T0" fmla="*/ 2147483647 w 261"/>
                  <a:gd name="T1" fmla="*/ 2147483647 h 209"/>
                  <a:gd name="T2" fmla="*/ 2147483647 w 261"/>
                  <a:gd name="T3" fmla="*/ 2147483647 h 209"/>
                  <a:gd name="T4" fmla="*/ 2147483647 w 261"/>
                  <a:gd name="T5" fmla="*/ 2147483647 h 209"/>
                  <a:gd name="T6" fmla="*/ 2147483647 w 261"/>
                  <a:gd name="T7" fmla="*/ 2147483647 h 209"/>
                  <a:gd name="T8" fmla="*/ 2147483647 w 261"/>
                  <a:gd name="T9" fmla="*/ 2147483647 h 209"/>
                  <a:gd name="T10" fmla="*/ 2147483647 w 261"/>
                  <a:gd name="T11" fmla="*/ 2147483647 h 209"/>
                  <a:gd name="T12" fmla="*/ 2147483647 w 261"/>
                  <a:gd name="T13" fmla="*/ 2147483647 h 209"/>
                  <a:gd name="T14" fmla="*/ 2147483647 w 261"/>
                  <a:gd name="T15" fmla="*/ 2147483647 h 2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1"/>
                  <a:gd name="T25" fmla="*/ 0 h 209"/>
                  <a:gd name="T26" fmla="*/ 261 w 261"/>
                  <a:gd name="T27" fmla="*/ 209 h 2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1" h="209">
                    <a:moveTo>
                      <a:pt x="223" y="209"/>
                    </a:moveTo>
                    <a:cubicBezTo>
                      <a:pt x="164" y="164"/>
                      <a:pt x="164" y="164"/>
                      <a:pt x="164" y="164"/>
                    </a:cubicBezTo>
                    <a:cubicBezTo>
                      <a:pt x="164" y="164"/>
                      <a:pt x="164" y="164"/>
                      <a:pt x="164" y="164"/>
                    </a:cubicBezTo>
                    <a:cubicBezTo>
                      <a:pt x="101" y="175"/>
                      <a:pt x="35" y="150"/>
                      <a:pt x="18" y="108"/>
                    </a:cubicBezTo>
                    <a:cubicBezTo>
                      <a:pt x="0" y="66"/>
                      <a:pt x="38" y="23"/>
                      <a:pt x="102" y="11"/>
                    </a:cubicBezTo>
                    <a:cubicBezTo>
                      <a:pt x="165" y="0"/>
                      <a:pt x="231" y="25"/>
                      <a:pt x="248" y="67"/>
                    </a:cubicBezTo>
                    <a:cubicBezTo>
                      <a:pt x="261" y="98"/>
                      <a:pt x="244" y="131"/>
                      <a:pt x="205" y="151"/>
                    </a:cubicBezTo>
                    <a:lnTo>
                      <a:pt x="223" y="20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52"/>
              <p:cNvSpPr>
                <a:spLocks/>
              </p:cNvSpPr>
              <p:nvPr/>
            </p:nvSpPr>
            <p:spPr bwMode="auto">
              <a:xfrm>
                <a:off x="7440613" y="1970077"/>
                <a:ext cx="914401" cy="647697"/>
              </a:xfrm>
              <a:custGeom>
                <a:avLst/>
                <a:gdLst>
                  <a:gd name="T0" fmla="*/ 0 w 323"/>
                  <a:gd name="T1" fmla="*/ 2147483647 h 229"/>
                  <a:gd name="T2" fmla="*/ 2147483647 w 323"/>
                  <a:gd name="T3" fmla="*/ 0 h 229"/>
                  <a:gd name="T4" fmla="*/ 2147483647 w 323"/>
                  <a:gd name="T5" fmla="*/ 0 h 229"/>
                  <a:gd name="T6" fmla="*/ 2147483647 w 323"/>
                  <a:gd name="T7" fmla="*/ 2147483647 h 229"/>
                  <a:gd name="T8" fmla="*/ 2147483647 w 323"/>
                  <a:gd name="T9" fmla="*/ 2147483647 h 229"/>
                  <a:gd name="T10" fmla="*/ 2147483647 w 323"/>
                  <a:gd name="T11" fmla="*/ 2147483647 h 229"/>
                  <a:gd name="T12" fmla="*/ 2147483647 w 323"/>
                  <a:gd name="T13" fmla="*/ 2147483647 h 229"/>
                  <a:gd name="T14" fmla="*/ 2147483647 w 323"/>
                  <a:gd name="T15" fmla="*/ 2147483647 h 229"/>
                  <a:gd name="T16" fmla="*/ 2147483647 w 323"/>
                  <a:gd name="T17" fmla="*/ 2147483647 h 229"/>
                  <a:gd name="T18" fmla="*/ 0 w 323"/>
                  <a:gd name="T19" fmla="*/ 2147483647 h 229"/>
                  <a:gd name="T20" fmla="*/ 0 w 323"/>
                  <a:gd name="T21" fmla="*/ 2147483647 h 2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3"/>
                  <a:gd name="T34" fmla="*/ 0 h 229"/>
                  <a:gd name="T35" fmla="*/ 323 w 323"/>
                  <a:gd name="T36" fmla="*/ 229 h 2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3" h="229">
                    <a:moveTo>
                      <a:pt x="0" y="114"/>
                    </a:moveTo>
                    <a:cubicBezTo>
                      <a:pt x="0" y="51"/>
                      <a:pt x="73" y="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251" y="0"/>
                      <a:pt x="323" y="51"/>
                      <a:pt x="323" y="114"/>
                    </a:cubicBezTo>
                    <a:cubicBezTo>
                      <a:pt x="323" y="114"/>
                      <a:pt x="323" y="114"/>
                      <a:pt x="323" y="114"/>
                    </a:cubicBezTo>
                    <a:cubicBezTo>
                      <a:pt x="323" y="114"/>
                      <a:pt x="323" y="114"/>
                      <a:pt x="323" y="114"/>
                    </a:cubicBezTo>
                    <a:cubicBezTo>
                      <a:pt x="323" y="178"/>
                      <a:pt x="251" y="229"/>
                      <a:pt x="162" y="229"/>
                    </a:cubicBezTo>
                    <a:cubicBezTo>
                      <a:pt x="162" y="229"/>
                      <a:pt x="162" y="229"/>
                      <a:pt x="162" y="229"/>
                    </a:cubicBezTo>
                    <a:cubicBezTo>
                      <a:pt x="162" y="229"/>
                      <a:pt x="162" y="229"/>
                      <a:pt x="162" y="229"/>
                    </a:cubicBezTo>
                    <a:cubicBezTo>
                      <a:pt x="73" y="229"/>
                      <a:pt x="0" y="178"/>
                      <a:pt x="0" y="114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53"/>
              <p:cNvSpPr>
                <a:spLocks/>
              </p:cNvSpPr>
              <p:nvPr/>
            </p:nvSpPr>
            <p:spPr bwMode="auto">
              <a:xfrm>
                <a:off x="7443787" y="1985951"/>
                <a:ext cx="919162" cy="695321"/>
              </a:xfrm>
              <a:custGeom>
                <a:avLst/>
                <a:gdLst>
                  <a:gd name="T0" fmla="*/ 2147483647 w 325"/>
                  <a:gd name="T1" fmla="*/ 2147483647 h 245"/>
                  <a:gd name="T2" fmla="*/ 2147483647 w 325"/>
                  <a:gd name="T3" fmla="*/ 2147483647 h 245"/>
                  <a:gd name="T4" fmla="*/ 2147483647 w 325"/>
                  <a:gd name="T5" fmla="*/ 2147483647 h 245"/>
                  <a:gd name="T6" fmla="*/ 2147483647 w 325"/>
                  <a:gd name="T7" fmla="*/ 2147483647 h 245"/>
                  <a:gd name="T8" fmla="*/ 2147483647 w 325"/>
                  <a:gd name="T9" fmla="*/ 2147483647 h 245"/>
                  <a:gd name="T10" fmla="*/ 2147483647 w 325"/>
                  <a:gd name="T11" fmla="*/ 2147483647 h 245"/>
                  <a:gd name="T12" fmla="*/ 2147483647 w 325"/>
                  <a:gd name="T13" fmla="*/ 2147483647 h 245"/>
                  <a:gd name="T14" fmla="*/ 2147483647 w 325"/>
                  <a:gd name="T15" fmla="*/ 2147483647 h 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5"/>
                  <a:gd name="T25" fmla="*/ 0 h 245"/>
                  <a:gd name="T26" fmla="*/ 325 w 325"/>
                  <a:gd name="T27" fmla="*/ 245 h 2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5" h="245">
                    <a:moveTo>
                      <a:pt x="34" y="245"/>
                    </a:moveTo>
                    <a:cubicBezTo>
                      <a:pt x="63" y="180"/>
                      <a:pt x="63" y="180"/>
                      <a:pt x="63" y="180"/>
                    </a:cubicBezTo>
                    <a:cubicBezTo>
                      <a:pt x="63" y="180"/>
                      <a:pt x="63" y="180"/>
                      <a:pt x="63" y="180"/>
                    </a:cubicBezTo>
                    <a:cubicBezTo>
                      <a:pt x="4" y="143"/>
                      <a:pt x="0" y="81"/>
                      <a:pt x="55" y="42"/>
                    </a:cubicBezTo>
                    <a:cubicBezTo>
                      <a:pt x="111" y="2"/>
                      <a:pt x="203" y="0"/>
                      <a:pt x="262" y="37"/>
                    </a:cubicBezTo>
                    <a:cubicBezTo>
                      <a:pt x="322" y="74"/>
                      <a:pt x="325" y="136"/>
                      <a:pt x="270" y="175"/>
                    </a:cubicBezTo>
                    <a:cubicBezTo>
                      <a:pt x="229" y="204"/>
                      <a:pt x="166" y="214"/>
                      <a:pt x="110" y="200"/>
                    </a:cubicBezTo>
                    <a:lnTo>
                      <a:pt x="34" y="2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54"/>
              <p:cNvSpPr>
                <a:spLocks/>
              </p:cNvSpPr>
              <p:nvPr/>
            </p:nvSpPr>
            <p:spPr bwMode="auto">
              <a:xfrm>
                <a:off x="7669216" y="2216137"/>
                <a:ext cx="439738" cy="47624"/>
              </a:xfrm>
              <a:custGeom>
                <a:avLst/>
                <a:gdLst>
                  <a:gd name="T0" fmla="*/ 0 w 155"/>
                  <a:gd name="T1" fmla="*/ 2147483647 h 17"/>
                  <a:gd name="T2" fmla="*/ 2147483647 w 155"/>
                  <a:gd name="T3" fmla="*/ 0 h 17"/>
                  <a:gd name="T4" fmla="*/ 2147483647 w 155"/>
                  <a:gd name="T5" fmla="*/ 0 h 17"/>
                  <a:gd name="T6" fmla="*/ 2147483647 w 155"/>
                  <a:gd name="T7" fmla="*/ 0 h 17"/>
                  <a:gd name="T8" fmla="*/ 2147483647 w 155"/>
                  <a:gd name="T9" fmla="*/ 0 h 17"/>
                  <a:gd name="T10" fmla="*/ 2147483647 w 155"/>
                  <a:gd name="T11" fmla="*/ 0 h 17"/>
                  <a:gd name="T12" fmla="*/ 2147483647 w 155"/>
                  <a:gd name="T13" fmla="*/ 2147483647 h 17"/>
                  <a:gd name="T14" fmla="*/ 2147483647 w 155"/>
                  <a:gd name="T15" fmla="*/ 2147483647 h 17"/>
                  <a:gd name="T16" fmla="*/ 2147483647 w 155"/>
                  <a:gd name="T17" fmla="*/ 2147483647 h 17"/>
                  <a:gd name="T18" fmla="*/ 2147483647 w 155"/>
                  <a:gd name="T19" fmla="*/ 2147483647 h 17"/>
                  <a:gd name="T20" fmla="*/ 2147483647 w 155"/>
                  <a:gd name="T21" fmla="*/ 2147483647 h 17"/>
                  <a:gd name="T22" fmla="*/ 2147483647 w 155"/>
                  <a:gd name="T23" fmla="*/ 2147483647 h 17"/>
                  <a:gd name="T24" fmla="*/ 2147483647 w 155"/>
                  <a:gd name="T25" fmla="*/ 2147483647 h 17"/>
                  <a:gd name="T26" fmla="*/ 2147483647 w 155"/>
                  <a:gd name="T27" fmla="*/ 2147483647 h 17"/>
                  <a:gd name="T28" fmla="*/ 2147483647 w 155"/>
                  <a:gd name="T29" fmla="*/ 2147483647 h 17"/>
                  <a:gd name="T30" fmla="*/ 2147483647 w 155"/>
                  <a:gd name="T31" fmla="*/ 2147483647 h 17"/>
                  <a:gd name="T32" fmla="*/ 0 w 155"/>
                  <a:gd name="T33" fmla="*/ 2147483647 h 17"/>
                  <a:gd name="T34" fmla="*/ 0 w 155"/>
                  <a:gd name="T35" fmla="*/ 2147483647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5"/>
                  <a:gd name="T55" fmla="*/ 0 h 17"/>
                  <a:gd name="T56" fmla="*/ 155 w 155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5" h="17">
                    <a:moveTo>
                      <a:pt x="0" y="9"/>
                    </a:move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51" y="0"/>
                      <a:pt x="155" y="4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5" y="14"/>
                      <a:pt x="151" y="17"/>
                      <a:pt x="146" y="17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55"/>
              <p:cNvSpPr>
                <a:spLocks/>
              </p:cNvSpPr>
              <p:nvPr/>
            </p:nvSpPr>
            <p:spPr bwMode="auto">
              <a:xfrm>
                <a:off x="7669214" y="2332037"/>
                <a:ext cx="361951" cy="47624"/>
              </a:xfrm>
              <a:custGeom>
                <a:avLst/>
                <a:gdLst>
                  <a:gd name="T0" fmla="*/ 0 w 128"/>
                  <a:gd name="T1" fmla="*/ 2147483647 h 17"/>
                  <a:gd name="T2" fmla="*/ 2147483647 w 128"/>
                  <a:gd name="T3" fmla="*/ 0 h 17"/>
                  <a:gd name="T4" fmla="*/ 2147483647 w 128"/>
                  <a:gd name="T5" fmla="*/ 0 h 17"/>
                  <a:gd name="T6" fmla="*/ 2147483647 w 128"/>
                  <a:gd name="T7" fmla="*/ 0 h 17"/>
                  <a:gd name="T8" fmla="*/ 2147483647 w 128"/>
                  <a:gd name="T9" fmla="*/ 0 h 17"/>
                  <a:gd name="T10" fmla="*/ 2147483647 w 128"/>
                  <a:gd name="T11" fmla="*/ 0 h 17"/>
                  <a:gd name="T12" fmla="*/ 2147483647 w 128"/>
                  <a:gd name="T13" fmla="*/ 2147483647 h 17"/>
                  <a:gd name="T14" fmla="*/ 2147483647 w 128"/>
                  <a:gd name="T15" fmla="*/ 2147483647 h 17"/>
                  <a:gd name="T16" fmla="*/ 2147483647 w 128"/>
                  <a:gd name="T17" fmla="*/ 2147483647 h 17"/>
                  <a:gd name="T18" fmla="*/ 2147483647 w 128"/>
                  <a:gd name="T19" fmla="*/ 2147483647 h 17"/>
                  <a:gd name="T20" fmla="*/ 2147483647 w 128"/>
                  <a:gd name="T21" fmla="*/ 2147483647 h 17"/>
                  <a:gd name="T22" fmla="*/ 2147483647 w 128"/>
                  <a:gd name="T23" fmla="*/ 2147483647 h 17"/>
                  <a:gd name="T24" fmla="*/ 2147483647 w 128"/>
                  <a:gd name="T25" fmla="*/ 2147483647 h 17"/>
                  <a:gd name="T26" fmla="*/ 2147483647 w 128"/>
                  <a:gd name="T27" fmla="*/ 2147483647 h 17"/>
                  <a:gd name="T28" fmla="*/ 2147483647 w 128"/>
                  <a:gd name="T29" fmla="*/ 2147483647 h 17"/>
                  <a:gd name="T30" fmla="*/ 2147483647 w 128"/>
                  <a:gd name="T31" fmla="*/ 2147483647 h 17"/>
                  <a:gd name="T32" fmla="*/ 0 w 128"/>
                  <a:gd name="T33" fmla="*/ 2147483647 h 17"/>
                  <a:gd name="T34" fmla="*/ 0 w 128"/>
                  <a:gd name="T35" fmla="*/ 2147483647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8"/>
                  <a:gd name="T55" fmla="*/ 0 h 17"/>
                  <a:gd name="T56" fmla="*/ 128 w 128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8" h="17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4" y="0"/>
                      <a:pt x="128" y="4"/>
                      <a:pt x="128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13"/>
                      <a:pt x="124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219661" y="2810711"/>
            <a:ext cx="13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Application Developers</a:t>
            </a:r>
            <a:endParaRPr lang="en-US" sz="1400" b="1" dirty="0"/>
          </a:p>
        </p:txBody>
      </p:sp>
      <p:grpSp>
        <p:nvGrpSpPr>
          <p:cNvPr id="10" name="Group 3"/>
          <p:cNvGrpSpPr/>
          <p:nvPr/>
        </p:nvGrpSpPr>
        <p:grpSpPr>
          <a:xfrm>
            <a:off x="2214631" y="2011593"/>
            <a:ext cx="1193094" cy="1132790"/>
            <a:chOff x="3646291" y="1728209"/>
            <a:chExt cx="1193094" cy="1132790"/>
          </a:xfrm>
        </p:grpSpPr>
        <p:sp>
          <p:nvSpPr>
            <p:cNvPr id="65" name="TextBox 64"/>
            <p:cNvSpPr txBox="1"/>
            <p:nvPr/>
          </p:nvSpPr>
          <p:spPr>
            <a:xfrm>
              <a:off x="3646291" y="1728209"/>
              <a:ext cx="11930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API Portal</a:t>
              </a:r>
              <a:endParaRPr lang="en-US" sz="1400" b="1" dirty="0"/>
            </a:p>
          </p:txBody>
        </p:sp>
        <p:grpSp>
          <p:nvGrpSpPr>
            <p:cNvPr id="11" name="Group 158"/>
            <p:cNvGrpSpPr>
              <a:grpSpLocks noChangeAspect="1"/>
            </p:cNvGrpSpPr>
            <p:nvPr/>
          </p:nvGrpSpPr>
          <p:grpSpPr bwMode="auto">
            <a:xfrm>
              <a:off x="3735298" y="2021649"/>
              <a:ext cx="1015080" cy="839350"/>
              <a:chOff x="5903917" y="5086337"/>
              <a:chExt cx="1544639" cy="1277941"/>
            </a:xfrm>
          </p:grpSpPr>
          <p:sp>
            <p:nvSpPr>
              <p:cNvPr id="48" name="Freeform 89"/>
              <p:cNvSpPr>
                <a:spLocks/>
              </p:cNvSpPr>
              <p:nvPr/>
            </p:nvSpPr>
            <p:spPr bwMode="auto">
              <a:xfrm>
                <a:off x="6486527" y="6057884"/>
                <a:ext cx="379413" cy="173038"/>
              </a:xfrm>
              <a:custGeom>
                <a:avLst/>
                <a:gdLst>
                  <a:gd name="T0" fmla="*/ 0 w 239"/>
                  <a:gd name="T1" fmla="*/ 0 h 109"/>
                  <a:gd name="T2" fmla="*/ 0 w 239"/>
                  <a:gd name="T3" fmla="*/ 2147483647 h 109"/>
                  <a:gd name="T4" fmla="*/ 2147483647 w 239"/>
                  <a:gd name="T5" fmla="*/ 2147483647 h 109"/>
                  <a:gd name="T6" fmla="*/ 2147483647 w 239"/>
                  <a:gd name="T7" fmla="*/ 0 h 109"/>
                  <a:gd name="T8" fmla="*/ 0 w 239"/>
                  <a:gd name="T9" fmla="*/ 0 h 109"/>
                  <a:gd name="T10" fmla="*/ 0 w 239"/>
                  <a:gd name="T11" fmla="*/ 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09"/>
                  <a:gd name="T20" fmla="*/ 239 w 239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09">
                    <a:moveTo>
                      <a:pt x="0" y="0"/>
                    </a:moveTo>
                    <a:lnTo>
                      <a:pt x="0" y="109"/>
                    </a:lnTo>
                    <a:lnTo>
                      <a:pt x="239" y="109"/>
                    </a:lnTo>
                    <a:lnTo>
                      <a:pt x="2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0"/>
              <p:cNvSpPr>
                <a:spLocks/>
              </p:cNvSpPr>
              <p:nvPr/>
            </p:nvSpPr>
            <p:spPr bwMode="auto">
              <a:xfrm>
                <a:off x="5903917" y="5086337"/>
                <a:ext cx="1544639" cy="1028697"/>
              </a:xfrm>
              <a:custGeom>
                <a:avLst/>
                <a:gdLst>
                  <a:gd name="T0" fmla="*/ 0 w 546"/>
                  <a:gd name="T1" fmla="*/ 2147483647 h 363"/>
                  <a:gd name="T2" fmla="*/ 2147483647 w 546"/>
                  <a:gd name="T3" fmla="*/ 0 h 363"/>
                  <a:gd name="T4" fmla="*/ 2147483647 w 546"/>
                  <a:gd name="T5" fmla="*/ 0 h 363"/>
                  <a:gd name="T6" fmla="*/ 2147483647 w 546"/>
                  <a:gd name="T7" fmla="*/ 0 h 363"/>
                  <a:gd name="T8" fmla="*/ 2147483647 w 546"/>
                  <a:gd name="T9" fmla="*/ 0 h 363"/>
                  <a:gd name="T10" fmla="*/ 2147483647 w 546"/>
                  <a:gd name="T11" fmla="*/ 0 h 363"/>
                  <a:gd name="T12" fmla="*/ 2147483647 w 546"/>
                  <a:gd name="T13" fmla="*/ 2147483647 h 363"/>
                  <a:gd name="T14" fmla="*/ 2147483647 w 546"/>
                  <a:gd name="T15" fmla="*/ 2147483647 h 363"/>
                  <a:gd name="T16" fmla="*/ 2147483647 w 546"/>
                  <a:gd name="T17" fmla="*/ 2147483647 h 363"/>
                  <a:gd name="T18" fmla="*/ 2147483647 w 546"/>
                  <a:gd name="T19" fmla="*/ 2147483647 h 363"/>
                  <a:gd name="T20" fmla="*/ 2147483647 w 546"/>
                  <a:gd name="T21" fmla="*/ 2147483647 h 363"/>
                  <a:gd name="T22" fmla="*/ 2147483647 w 546"/>
                  <a:gd name="T23" fmla="*/ 2147483647 h 363"/>
                  <a:gd name="T24" fmla="*/ 2147483647 w 546"/>
                  <a:gd name="T25" fmla="*/ 2147483647 h 363"/>
                  <a:gd name="T26" fmla="*/ 2147483647 w 546"/>
                  <a:gd name="T27" fmla="*/ 2147483647 h 363"/>
                  <a:gd name="T28" fmla="*/ 2147483647 w 546"/>
                  <a:gd name="T29" fmla="*/ 2147483647 h 363"/>
                  <a:gd name="T30" fmla="*/ 2147483647 w 546"/>
                  <a:gd name="T31" fmla="*/ 2147483647 h 363"/>
                  <a:gd name="T32" fmla="*/ 0 w 546"/>
                  <a:gd name="T33" fmla="*/ 2147483647 h 363"/>
                  <a:gd name="T34" fmla="*/ 0 w 546"/>
                  <a:gd name="T35" fmla="*/ 2147483647 h 363"/>
                  <a:gd name="T36" fmla="*/ 0 w 546"/>
                  <a:gd name="T37" fmla="*/ 2147483647 h 3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6"/>
                  <a:gd name="T58" fmla="*/ 0 h 363"/>
                  <a:gd name="T59" fmla="*/ 546 w 546"/>
                  <a:gd name="T60" fmla="*/ 363 h 3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6" h="363">
                    <a:moveTo>
                      <a:pt x="0" y="39"/>
                    </a:moveTo>
                    <a:cubicBezTo>
                      <a:pt x="0" y="17"/>
                      <a:pt x="17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507" y="0"/>
                      <a:pt x="507" y="0"/>
                      <a:pt x="507" y="0"/>
                    </a:cubicBezTo>
                    <a:cubicBezTo>
                      <a:pt x="507" y="0"/>
                      <a:pt x="507" y="0"/>
                      <a:pt x="507" y="0"/>
                    </a:cubicBezTo>
                    <a:cubicBezTo>
                      <a:pt x="528" y="0"/>
                      <a:pt x="546" y="17"/>
                      <a:pt x="546" y="39"/>
                    </a:cubicBezTo>
                    <a:cubicBezTo>
                      <a:pt x="546" y="39"/>
                      <a:pt x="546" y="39"/>
                      <a:pt x="546" y="39"/>
                    </a:cubicBezTo>
                    <a:cubicBezTo>
                      <a:pt x="546" y="39"/>
                      <a:pt x="546" y="39"/>
                      <a:pt x="546" y="39"/>
                    </a:cubicBezTo>
                    <a:cubicBezTo>
                      <a:pt x="546" y="325"/>
                      <a:pt x="546" y="325"/>
                      <a:pt x="546" y="325"/>
                    </a:cubicBezTo>
                    <a:cubicBezTo>
                      <a:pt x="546" y="325"/>
                      <a:pt x="546" y="325"/>
                      <a:pt x="546" y="325"/>
                    </a:cubicBezTo>
                    <a:cubicBezTo>
                      <a:pt x="546" y="346"/>
                      <a:pt x="528" y="363"/>
                      <a:pt x="507" y="363"/>
                    </a:cubicBezTo>
                    <a:cubicBezTo>
                      <a:pt x="507" y="363"/>
                      <a:pt x="507" y="363"/>
                      <a:pt x="507" y="363"/>
                    </a:cubicBezTo>
                    <a:cubicBezTo>
                      <a:pt x="507" y="363"/>
                      <a:pt x="507" y="363"/>
                      <a:pt x="507" y="363"/>
                    </a:cubicBezTo>
                    <a:cubicBezTo>
                      <a:pt x="39" y="363"/>
                      <a:pt x="39" y="363"/>
                      <a:pt x="39" y="363"/>
                    </a:cubicBezTo>
                    <a:cubicBezTo>
                      <a:pt x="39" y="363"/>
                      <a:pt x="39" y="363"/>
                      <a:pt x="39" y="363"/>
                    </a:cubicBezTo>
                    <a:cubicBezTo>
                      <a:pt x="17" y="363"/>
                      <a:pt x="0" y="346"/>
                      <a:pt x="0" y="325"/>
                    </a:cubicBezTo>
                    <a:cubicBezTo>
                      <a:pt x="0" y="325"/>
                      <a:pt x="0" y="325"/>
                      <a:pt x="0" y="325"/>
                    </a:cubicBez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91"/>
              <p:cNvSpPr>
                <a:spLocks/>
              </p:cNvSpPr>
              <p:nvPr/>
            </p:nvSpPr>
            <p:spPr bwMode="auto">
              <a:xfrm>
                <a:off x="5973767" y="5149837"/>
                <a:ext cx="1412876" cy="906460"/>
              </a:xfrm>
              <a:custGeom>
                <a:avLst/>
                <a:gdLst>
                  <a:gd name="T0" fmla="*/ 0 w 499"/>
                  <a:gd name="T1" fmla="*/ 2147483647 h 320"/>
                  <a:gd name="T2" fmla="*/ 2147483647 w 499"/>
                  <a:gd name="T3" fmla="*/ 0 h 320"/>
                  <a:gd name="T4" fmla="*/ 2147483647 w 499"/>
                  <a:gd name="T5" fmla="*/ 0 h 320"/>
                  <a:gd name="T6" fmla="*/ 2147483647 w 499"/>
                  <a:gd name="T7" fmla="*/ 0 h 320"/>
                  <a:gd name="T8" fmla="*/ 2147483647 w 499"/>
                  <a:gd name="T9" fmla="*/ 0 h 320"/>
                  <a:gd name="T10" fmla="*/ 2147483647 w 499"/>
                  <a:gd name="T11" fmla="*/ 0 h 320"/>
                  <a:gd name="T12" fmla="*/ 2147483647 w 499"/>
                  <a:gd name="T13" fmla="*/ 2147483647 h 320"/>
                  <a:gd name="T14" fmla="*/ 2147483647 w 499"/>
                  <a:gd name="T15" fmla="*/ 2147483647 h 320"/>
                  <a:gd name="T16" fmla="*/ 2147483647 w 499"/>
                  <a:gd name="T17" fmla="*/ 2147483647 h 320"/>
                  <a:gd name="T18" fmla="*/ 2147483647 w 499"/>
                  <a:gd name="T19" fmla="*/ 2147483647 h 320"/>
                  <a:gd name="T20" fmla="*/ 2147483647 w 499"/>
                  <a:gd name="T21" fmla="*/ 2147483647 h 320"/>
                  <a:gd name="T22" fmla="*/ 2147483647 w 499"/>
                  <a:gd name="T23" fmla="*/ 2147483647 h 320"/>
                  <a:gd name="T24" fmla="*/ 2147483647 w 499"/>
                  <a:gd name="T25" fmla="*/ 2147483647 h 320"/>
                  <a:gd name="T26" fmla="*/ 2147483647 w 499"/>
                  <a:gd name="T27" fmla="*/ 2147483647 h 320"/>
                  <a:gd name="T28" fmla="*/ 2147483647 w 499"/>
                  <a:gd name="T29" fmla="*/ 2147483647 h 320"/>
                  <a:gd name="T30" fmla="*/ 2147483647 w 499"/>
                  <a:gd name="T31" fmla="*/ 2147483647 h 320"/>
                  <a:gd name="T32" fmla="*/ 0 w 499"/>
                  <a:gd name="T33" fmla="*/ 2147483647 h 320"/>
                  <a:gd name="T34" fmla="*/ 0 w 499"/>
                  <a:gd name="T35" fmla="*/ 2147483647 h 320"/>
                  <a:gd name="T36" fmla="*/ 0 w 499"/>
                  <a:gd name="T37" fmla="*/ 2147483647 h 3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9"/>
                  <a:gd name="T58" fmla="*/ 0 h 320"/>
                  <a:gd name="T59" fmla="*/ 499 w 499"/>
                  <a:gd name="T60" fmla="*/ 320 h 3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9" h="320">
                    <a:moveTo>
                      <a:pt x="0" y="30"/>
                    </a:moveTo>
                    <a:cubicBezTo>
                      <a:pt x="0" y="13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469" y="0"/>
                      <a:pt x="469" y="0"/>
                      <a:pt x="469" y="0"/>
                    </a:cubicBezTo>
                    <a:cubicBezTo>
                      <a:pt x="469" y="0"/>
                      <a:pt x="469" y="0"/>
                      <a:pt x="469" y="0"/>
                    </a:cubicBezTo>
                    <a:cubicBezTo>
                      <a:pt x="485" y="0"/>
                      <a:pt x="499" y="13"/>
                      <a:pt x="499" y="30"/>
                    </a:cubicBezTo>
                    <a:cubicBezTo>
                      <a:pt x="499" y="30"/>
                      <a:pt x="499" y="30"/>
                      <a:pt x="499" y="30"/>
                    </a:cubicBezTo>
                    <a:cubicBezTo>
                      <a:pt x="499" y="30"/>
                      <a:pt x="499" y="30"/>
                      <a:pt x="499" y="30"/>
                    </a:cubicBezTo>
                    <a:cubicBezTo>
                      <a:pt x="499" y="289"/>
                      <a:pt x="499" y="289"/>
                      <a:pt x="499" y="289"/>
                    </a:cubicBezTo>
                    <a:cubicBezTo>
                      <a:pt x="499" y="289"/>
                      <a:pt x="499" y="289"/>
                      <a:pt x="499" y="289"/>
                    </a:cubicBezTo>
                    <a:cubicBezTo>
                      <a:pt x="499" y="306"/>
                      <a:pt x="485" y="320"/>
                      <a:pt x="469" y="320"/>
                    </a:cubicBezTo>
                    <a:cubicBezTo>
                      <a:pt x="469" y="320"/>
                      <a:pt x="469" y="320"/>
                      <a:pt x="469" y="320"/>
                    </a:cubicBezTo>
                    <a:cubicBezTo>
                      <a:pt x="469" y="320"/>
                      <a:pt x="469" y="320"/>
                      <a:pt x="469" y="320"/>
                    </a:cubicBezTo>
                    <a:cubicBezTo>
                      <a:pt x="31" y="320"/>
                      <a:pt x="31" y="320"/>
                      <a:pt x="31" y="320"/>
                    </a:cubicBezTo>
                    <a:cubicBezTo>
                      <a:pt x="31" y="320"/>
                      <a:pt x="31" y="320"/>
                      <a:pt x="31" y="320"/>
                    </a:cubicBezTo>
                    <a:cubicBezTo>
                      <a:pt x="14" y="320"/>
                      <a:pt x="0" y="306"/>
                      <a:pt x="0" y="289"/>
                    </a:cubicBezTo>
                    <a:cubicBezTo>
                      <a:pt x="0" y="289"/>
                      <a:pt x="0" y="289"/>
                      <a:pt x="0" y="289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92"/>
              <p:cNvSpPr>
                <a:spLocks noEditPoints="1"/>
              </p:cNvSpPr>
              <p:nvPr/>
            </p:nvSpPr>
            <p:spPr bwMode="auto">
              <a:xfrm>
                <a:off x="5972180" y="5143490"/>
                <a:ext cx="1417639" cy="914398"/>
              </a:xfrm>
              <a:custGeom>
                <a:avLst/>
                <a:gdLst>
                  <a:gd name="T0" fmla="*/ 0 w 501"/>
                  <a:gd name="T1" fmla="*/ 2147483647 h 323"/>
                  <a:gd name="T2" fmla="*/ 2147483647 w 501"/>
                  <a:gd name="T3" fmla="*/ 2147483647 h 323"/>
                  <a:gd name="T4" fmla="*/ 2147483647 w 501"/>
                  <a:gd name="T5" fmla="*/ 2147483647 h 323"/>
                  <a:gd name="T6" fmla="*/ 2147483647 w 501"/>
                  <a:gd name="T7" fmla="*/ 2147483647 h 323"/>
                  <a:gd name="T8" fmla="*/ 2147483647 w 501"/>
                  <a:gd name="T9" fmla="*/ 2147483647 h 323"/>
                  <a:gd name="T10" fmla="*/ 2147483647 w 501"/>
                  <a:gd name="T11" fmla="*/ 0 h 323"/>
                  <a:gd name="T12" fmla="*/ 2147483647 w 501"/>
                  <a:gd name="T13" fmla="*/ 2147483647 h 323"/>
                  <a:gd name="T14" fmla="*/ 2147483647 w 501"/>
                  <a:gd name="T15" fmla="*/ 2147483647 h 323"/>
                  <a:gd name="T16" fmla="*/ 2147483647 w 501"/>
                  <a:gd name="T17" fmla="*/ 2147483647 h 323"/>
                  <a:gd name="T18" fmla="*/ 2147483647 w 501"/>
                  <a:gd name="T19" fmla="*/ 2147483647 h 323"/>
                  <a:gd name="T20" fmla="*/ 2147483647 w 501"/>
                  <a:gd name="T21" fmla="*/ 2147483647 h 323"/>
                  <a:gd name="T22" fmla="*/ 2147483647 w 501"/>
                  <a:gd name="T23" fmla="*/ 2147483647 h 323"/>
                  <a:gd name="T24" fmla="*/ 2147483647 w 501"/>
                  <a:gd name="T25" fmla="*/ 2147483647 h 323"/>
                  <a:gd name="T26" fmla="*/ 2147483647 w 501"/>
                  <a:gd name="T27" fmla="*/ 2147483647 h 323"/>
                  <a:gd name="T28" fmla="*/ 2147483647 w 501"/>
                  <a:gd name="T29" fmla="*/ 2147483647 h 323"/>
                  <a:gd name="T30" fmla="*/ 2147483647 w 501"/>
                  <a:gd name="T31" fmla="*/ 2147483647 h 323"/>
                  <a:gd name="T32" fmla="*/ 2147483647 w 501"/>
                  <a:gd name="T33" fmla="*/ 2147483647 h 323"/>
                  <a:gd name="T34" fmla="*/ 2147483647 w 501"/>
                  <a:gd name="T35" fmla="*/ 2147483647 h 323"/>
                  <a:gd name="T36" fmla="*/ 2147483647 w 501"/>
                  <a:gd name="T37" fmla="*/ 2147483647 h 323"/>
                  <a:gd name="T38" fmla="*/ 2147483647 w 501"/>
                  <a:gd name="T39" fmla="*/ 2147483647 h 323"/>
                  <a:gd name="T40" fmla="*/ 2147483647 w 501"/>
                  <a:gd name="T41" fmla="*/ 2147483647 h 323"/>
                  <a:gd name="T42" fmla="*/ 0 w 501"/>
                  <a:gd name="T43" fmla="*/ 2147483647 h 323"/>
                  <a:gd name="T44" fmla="*/ 2147483647 w 501"/>
                  <a:gd name="T45" fmla="*/ 2147483647 h 323"/>
                  <a:gd name="T46" fmla="*/ 2147483647 w 501"/>
                  <a:gd name="T47" fmla="*/ 2147483647 h 323"/>
                  <a:gd name="T48" fmla="*/ 2147483647 w 501"/>
                  <a:gd name="T49" fmla="*/ 2147483647 h 323"/>
                  <a:gd name="T50" fmla="*/ 2147483647 w 501"/>
                  <a:gd name="T51" fmla="*/ 2147483647 h 323"/>
                  <a:gd name="T52" fmla="*/ 2147483647 w 501"/>
                  <a:gd name="T53" fmla="*/ 2147483647 h 323"/>
                  <a:gd name="T54" fmla="*/ 2147483647 w 501"/>
                  <a:gd name="T55" fmla="*/ 2147483647 h 323"/>
                  <a:gd name="T56" fmla="*/ 2147483647 w 501"/>
                  <a:gd name="T57" fmla="*/ 2147483647 h 323"/>
                  <a:gd name="T58" fmla="*/ 2147483647 w 501"/>
                  <a:gd name="T59" fmla="*/ 2147483647 h 323"/>
                  <a:gd name="T60" fmla="*/ 2147483647 w 501"/>
                  <a:gd name="T61" fmla="*/ 2147483647 h 323"/>
                  <a:gd name="T62" fmla="*/ 2147483647 w 501"/>
                  <a:gd name="T63" fmla="*/ 2147483647 h 323"/>
                  <a:gd name="T64" fmla="*/ 2147483647 w 501"/>
                  <a:gd name="T65" fmla="*/ 2147483647 h 323"/>
                  <a:gd name="T66" fmla="*/ 2147483647 w 501"/>
                  <a:gd name="T67" fmla="*/ 2147483647 h 323"/>
                  <a:gd name="T68" fmla="*/ 2147483647 w 501"/>
                  <a:gd name="T69" fmla="*/ 2147483647 h 323"/>
                  <a:gd name="T70" fmla="*/ 2147483647 w 501"/>
                  <a:gd name="T71" fmla="*/ 2147483647 h 323"/>
                  <a:gd name="T72" fmla="*/ 2147483647 w 501"/>
                  <a:gd name="T73" fmla="*/ 2147483647 h 323"/>
                  <a:gd name="T74" fmla="*/ 2147483647 w 501"/>
                  <a:gd name="T75" fmla="*/ 2147483647 h 323"/>
                  <a:gd name="T76" fmla="*/ 2147483647 w 501"/>
                  <a:gd name="T77" fmla="*/ 2147483647 h 323"/>
                  <a:gd name="T78" fmla="*/ 2147483647 w 501"/>
                  <a:gd name="T79" fmla="*/ 2147483647 h 323"/>
                  <a:gd name="T80" fmla="*/ 2147483647 w 501"/>
                  <a:gd name="T81" fmla="*/ 2147483647 h 323"/>
                  <a:gd name="T82" fmla="*/ 2147483647 w 501"/>
                  <a:gd name="T83" fmla="*/ 2147483647 h 323"/>
                  <a:gd name="T84" fmla="*/ 2147483647 w 501"/>
                  <a:gd name="T85" fmla="*/ 2147483647 h 323"/>
                  <a:gd name="T86" fmla="*/ 2147483647 w 501"/>
                  <a:gd name="T87" fmla="*/ 2147483647 h 323"/>
                  <a:gd name="T88" fmla="*/ 2147483647 w 501"/>
                  <a:gd name="T89" fmla="*/ 2147483647 h 32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1"/>
                  <a:gd name="T136" fmla="*/ 0 h 323"/>
                  <a:gd name="T137" fmla="*/ 501 w 501"/>
                  <a:gd name="T138" fmla="*/ 323 h 32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1" h="323">
                    <a:moveTo>
                      <a:pt x="0" y="32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3" y="1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20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6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70" y="0"/>
                      <a:pt x="470" y="0"/>
                      <a:pt x="470" y="0"/>
                    </a:cubicBezTo>
                    <a:cubicBezTo>
                      <a:pt x="476" y="1"/>
                      <a:pt x="476" y="1"/>
                      <a:pt x="476" y="1"/>
                    </a:cubicBezTo>
                    <a:cubicBezTo>
                      <a:pt x="476" y="1"/>
                      <a:pt x="476" y="1"/>
                      <a:pt x="476" y="1"/>
                    </a:cubicBezTo>
                    <a:cubicBezTo>
                      <a:pt x="482" y="3"/>
                      <a:pt x="482" y="3"/>
                      <a:pt x="482" y="3"/>
                    </a:cubicBezTo>
                    <a:cubicBezTo>
                      <a:pt x="482" y="3"/>
                      <a:pt x="482" y="3"/>
                      <a:pt x="482" y="3"/>
                    </a:cubicBezTo>
                    <a:cubicBezTo>
                      <a:pt x="492" y="9"/>
                      <a:pt x="492" y="9"/>
                      <a:pt x="492" y="9"/>
                    </a:cubicBezTo>
                    <a:cubicBezTo>
                      <a:pt x="492" y="9"/>
                      <a:pt x="492" y="10"/>
                      <a:pt x="492" y="10"/>
                    </a:cubicBezTo>
                    <a:cubicBezTo>
                      <a:pt x="499" y="19"/>
                      <a:pt x="499" y="19"/>
                      <a:pt x="499" y="19"/>
                    </a:cubicBezTo>
                    <a:cubicBezTo>
                      <a:pt x="499" y="20"/>
                      <a:pt x="499" y="20"/>
                      <a:pt x="499" y="20"/>
                    </a:cubicBezTo>
                    <a:cubicBezTo>
                      <a:pt x="501" y="32"/>
                      <a:pt x="501" y="32"/>
                      <a:pt x="501" y="32"/>
                    </a:cubicBezTo>
                    <a:cubicBezTo>
                      <a:pt x="501" y="32"/>
                      <a:pt x="501" y="32"/>
                      <a:pt x="501" y="32"/>
                    </a:cubicBezTo>
                    <a:cubicBezTo>
                      <a:pt x="501" y="291"/>
                      <a:pt x="501" y="291"/>
                      <a:pt x="501" y="291"/>
                    </a:cubicBezTo>
                    <a:cubicBezTo>
                      <a:pt x="501" y="292"/>
                      <a:pt x="501" y="292"/>
                      <a:pt x="501" y="292"/>
                    </a:cubicBezTo>
                    <a:cubicBezTo>
                      <a:pt x="499" y="304"/>
                      <a:pt x="499" y="304"/>
                      <a:pt x="499" y="304"/>
                    </a:cubicBezTo>
                    <a:cubicBezTo>
                      <a:pt x="499" y="304"/>
                      <a:pt x="499" y="304"/>
                      <a:pt x="499" y="304"/>
                    </a:cubicBezTo>
                    <a:cubicBezTo>
                      <a:pt x="492" y="314"/>
                      <a:pt x="492" y="314"/>
                      <a:pt x="492" y="314"/>
                    </a:cubicBezTo>
                    <a:cubicBezTo>
                      <a:pt x="492" y="314"/>
                      <a:pt x="492" y="314"/>
                      <a:pt x="492" y="314"/>
                    </a:cubicBezTo>
                    <a:cubicBezTo>
                      <a:pt x="482" y="321"/>
                      <a:pt x="482" y="321"/>
                      <a:pt x="482" y="321"/>
                    </a:cubicBezTo>
                    <a:cubicBezTo>
                      <a:pt x="482" y="321"/>
                      <a:pt x="482" y="321"/>
                      <a:pt x="482" y="321"/>
                    </a:cubicBezTo>
                    <a:cubicBezTo>
                      <a:pt x="470" y="323"/>
                      <a:pt x="470" y="323"/>
                      <a:pt x="470" y="323"/>
                    </a:cubicBezTo>
                    <a:cubicBezTo>
                      <a:pt x="470" y="323"/>
                      <a:pt x="470" y="323"/>
                      <a:pt x="470" y="323"/>
                    </a:cubicBezTo>
                    <a:cubicBezTo>
                      <a:pt x="32" y="323"/>
                      <a:pt x="32" y="323"/>
                      <a:pt x="32" y="323"/>
                    </a:cubicBezTo>
                    <a:cubicBezTo>
                      <a:pt x="32" y="323"/>
                      <a:pt x="32" y="323"/>
                      <a:pt x="32" y="323"/>
                    </a:cubicBezTo>
                    <a:cubicBezTo>
                      <a:pt x="20" y="321"/>
                      <a:pt x="20" y="321"/>
                      <a:pt x="20" y="321"/>
                    </a:cubicBezTo>
                    <a:cubicBezTo>
                      <a:pt x="20" y="321"/>
                      <a:pt x="19" y="321"/>
                      <a:pt x="19" y="321"/>
                    </a:cubicBezTo>
                    <a:cubicBezTo>
                      <a:pt x="9" y="314"/>
                      <a:pt x="9" y="314"/>
                      <a:pt x="9" y="314"/>
                    </a:cubicBezTo>
                    <a:cubicBezTo>
                      <a:pt x="9" y="314"/>
                      <a:pt x="9" y="314"/>
                      <a:pt x="9" y="314"/>
                    </a:cubicBezTo>
                    <a:cubicBezTo>
                      <a:pt x="3" y="304"/>
                      <a:pt x="3" y="304"/>
                      <a:pt x="3" y="304"/>
                    </a:cubicBezTo>
                    <a:cubicBezTo>
                      <a:pt x="2" y="304"/>
                      <a:pt x="2" y="304"/>
                      <a:pt x="2" y="304"/>
                    </a:cubicBezTo>
                    <a:cubicBezTo>
                      <a:pt x="1" y="298"/>
                      <a:pt x="1" y="298"/>
                      <a:pt x="1" y="298"/>
                    </a:cubicBezTo>
                    <a:cubicBezTo>
                      <a:pt x="1" y="298"/>
                      <a:pt x="1" y="298"/>
                      <a:pt x="0" y="298"/>
                    </a:cubicBezTo>
                    <a:cubicBezTo>
                      <a:pt x="0" y="292"/>
                      <a:pt x="0" y="292"/>
                      <a:pt x="0" y="292"/>
                    </a:cubicBezTo>
                    <a:lnTo>
                      <a:pt x="0" y="32"/>
                    </a:lnTo>
                    <a:close/>
                    <a:moveTo>
                      <a:pt x="3" y="291"/>
                    </a:moveTo>
                    <a:cubicBezTo>
                      <a:pt x="4" y="298"/>
                      <a:pt x="4" y="298"/>
                      <a:pt x="4" y="298"/>
                    </a:cubicBezTo>
                    <a:cubicBezTo>
                      <a:pt x="4" y="297"/>
                      <a:pt x="4" y="297"/>
                      <a:pt x="4" y="297"/>
                    </a:cubicBezTo>
                    <a:cubicBezTo>
                      <a:pt x="5" y="303"/>
                      <a:pt x="5" y="303"/>
                      <a:pt x="5" y="303"/>
                    </a:cubicBezTo>
                    <a:cubicBezTo>
                      <a:pt x="5" y="302"/>
                      <a:pt x="5" y="302"/>
                      <a:pt x="5" y="302"/>
                    </a:cubicBezTo>
                    <a:cubicBezTo>
                      <a:pt x="12" y="312"/>
                      <a:pt x="12" y="312"/>
                      <a:pt x="12" y="312"/>
                    </a:cubicBezTo>
                    <a:cubicBezTo>
                      <a:pt x="11" y="311"/>
                      <a:pt x="11" y="311"/>
                      <a:pt x="11" y="311"/>
                    </a:cubicBezTo>
                    <a:cubicBezTo>
                      <a:pt x="21" y="318"/>
                      <a:pt x="21" y="318"/>
                      <a:pt x="21" y="318"/>
                    </a:cubicBezTo>
                    <a:cubicBezTo>
                      <a:pt x="20" y="318"/>
                      <a:pt x="20" y="318"/>
                      <a:pt x="20" y="318"/>
                    </a:cubicBezTo>
                    <a:cubicBezTo>
                      <a:pt x="32" y="320"/>
                      <a:pt x="32" y="320"/>
                      <a:pt x="32" y="320"/>
                    </a:cubicBezTo>
                    <a:cubicBezTo>
                      <a:pt x="32" y="320"/>
                      <a:pt x="32" y="320"/>
                      <a:pt x="32" y="320"/>
                    </a:cubicBezTo>
                    <a:cubicBezTo>
                      <a:pt x="470" y="320"/>
                      <a:pt x="470" y="320"/>
                      <a:pt x="470" y="320"/>
                    </a:cubicBezTo>
                    <a:cubicBezTo>
                      <a:pt x="469" y="320"/>
                      <a:pt x="469" y="320"/>
                      <a:pt x="469" y="320"/>
                    </a:cubicBezTo>
                    <a:cubicBezTo>
                      <a:pt x="481" y="318"/>
                      <a:pt x="481" y="318"/>
                      <a:pt x="481" y="318"/>
                    </a:cubicBezTo>
                    <a:cubicBezTo>
                      <a:pt x="481" y="318"/>
                      <a:pt x="481" y="318"/>
                      <a:pt x="481" y="318"/>
                    </a:cubicBezTo>
                    <a:cubicBezTo>
                      <a:pt x="490" y="311"/>
                      <a:pt x="490" y="311"/>
                      <a:pt x="490" y="311"/>
                    </a:cubicBezTo>
                    <a:cubicBezTo>
                      <a:pt x="490" y="312"/>
                      <a:pt x="490" y="312"/>
                      <a:pt x="490" y="312"/>
                    </a:cubicBezTo>
                    <a:cubicBezTo>
                      <a:pt x="496" y="302"/>
                      <a:pt x="496" y="302"/>
                      <a:pt x="496" y="302"/>
                    </a:cubicBezTo>
                    <a:cubicBezTo>
                      <a:pt x="496" y="303"/>
                      <a:pt x="496" y="303"/>
                      <a:pt x="496" y="303"/>
                    </a:cubicBezTo>
                    <a:cubicBezTo>
                      <a:pt x="498" y="291"/>
                      <a:pt x="498" y="291"/>
                      <a:pt x="498" y="291"/>
                    </a:cubicBezTo>
                    <a:cubicBezTo>
                      <a:pt x="498" y="291"/>
                      <a:pt x="498" y="291"/>
                      <a:pt x="498" y="291"/>
                    </a:cubicBezTo>
                    <a:cubicBezTo>
                      <a:pt x="498" y="32"/>
                      <a:pt x="498" y="32"/>
                      <a:pt x="498" y="32"/>
                    </a:cubicBezTo>
                    <a:cubicBezTo>
                      <a:pt x="498" y="32"/>
                      <a:pt x="498" y="32"/>
                      <a:pt x="498" y="32"/>
                    </a:cubicBezTo>
                    <a:cubicBezTo>
                      <a:pt x="496" y="21"/>
                      <a:pt x="496" y="21"/>
                      <a:pt x="496" y="21"/>
                    </a:cubicBezTo>
                    <a:cubicBezTo>
                      <a:pt x="496" y="21"/>
                      <a:pt x="496" y="21"/>
                      <a:pt x="496" y="21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1" y="6"/>
                      <a:pt x="481" y="6"/>
                      <a:pt x="481" y="6"/>
                    </a:cubicBezTo>
                    <a:cubicBezTo>
                      <a:pt x="481" y="6"/>
                      <a:pt x="481" y="6"/>
                      <a:pt x="481" y="6"/>
                    </a:cubicBezTo>
                    <a:cubicBezTo>
                      <a:pt x="475" y="4"/>
                      <a:pt x="475" y="4"/>
                      <a:pt x="475" y="4"/>
                    </a:cubicBezTo>
                    <a:cubicBezTo>
                      <a:pt x="476" y="4"/>
                      <a:pt x="476" y="4"/>
                      <a:pt x="476" y="4"/>
                    </a:cubicBezTo>
                    <a:cubicBezTo>
                      <a:pt x="470" y="3"/>
                      <a:pt x="470" y="3"/>
                      <a:pt x="470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32"/>
                      <a:pt x="3" y="32"/>
                      <a:pt x="3" y="32"/>
                    </a:cubicBezTo>
                    <a:lnTo>
                      <a:pt x="3" y="29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93"/>
              <p:cNvSpPr>
                <a:spLocks/>
              </p:cNvSpPr>
              <p:nvPr/>
            </p:nvSpPr>
            <p:spPr bwMode="auto">
              <a:xfrm>
                <a:off x="6022980" y="5205402"/>
                <a:ext cx="1316039" cy="790573"/>
              </a:xfrm>
              <a:custGeom>
                <a:avLst/>
                <a:gdLst>
                  <a:gd name="T0" fmla="*/ 0 w 465"/>
                  <a:gd name="T1" fmla="*/ 2147483647 h 279"/>
                  <a:gd name="T2" fmla="*/ 2147483647 w 465"/>
                  <a:gd name="T3" fmla="*/ 0 h 279"/>
                  <a:gd name="T4" fmla="*/ 2147483647 w 465"/>
                  <a:gd name="T5" fmla="*/ 0 h 279"/>
                  <a:gd name="T6" fmla="*/ 2147483647 w 465"/>
                  <a:gd name="T7" fmla="*/ 0 h 279"/>
                  <a:gd name="T8" fmla="*/ 2147483647 w 465"/>
                  <a:gd name="T9" fmla="*/ 0 h 279"/>
                  <a:gd name="T10" fmla="*/ 2147483647 w 465"/>
                  <a:gd name="T11" fmla="*/ 0 h 279"/>
                  <a:gd name="T12" fmla="*/ 2147483647 w 465"/>
                  <a:gd name="T13" fmla="*/ 2147483647 h 279"/>
                  <a:gd name="T14" fmla="*/ 2147483647 w 465"/>
                  <a:gd name="T15" fmla="*/ 2147483647 h 279"/>
                  <a:gd name="T16" fmla="*/ 2147483647 w 465"/>
                  <a:gd name="T17" fmla="*/ 2147483647 h 279"/>
                  <a:gd name="T18" fmla="*/ 2147483647 w 465"/>
                  <a:gd name="T19" fmla="*/ 2147483647 h 279"/>
                  <a:gd name="T20" fmla="*/ 2147483647 w 465"/>
                  <a:gd name="T21" fmla="*/ 2147483647 h 279"/>
                  <a:gd name="T22" fmla="*/ 2147483647 w 465"/>
                  <a:gd name="T23" fmla="*/ 2147483647 h 279"/>
                  <a:gd name="T24" fmla="*/ 2147483647 w 465"/>
                  <a:gd name="T25" fmla="*/ 2147483647 h 279"/>
                  <a:gd name="T26" fmla="*/ 2147483647 w 465"/>
                  <a:gd name="T27" fmla="*/ 2147483647 h 279"/>
                  <a:gd name="T28" fmla="*/ 2147483647 w 465"/>
                  <a:gd name="T29" fmla="*/ 2147483647 h 279"/>
                  <a:gd name="T30" fmla="*/ 2147483647 w 465"/>
                  <a:gd name="T31" fmla="*/ 2147483647 h 279"/>
                  <a:gd name="T32" fmla="*/ 0 w 465"/>
                  <a:gd name="T33" fmla="*/ 2147483647 h 279"/>
                  <a:gd name="T34" fmla="*/ 0 w 465"/>
                  <a:gd name="T35" fmla="*/ 2147483647 h 279"/>
                  <a:gd name="T36" fmla="*/ 0 w 465"/>
                  <a:gd name="T37" fmla="*/ 2147483647 h 2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5"/>
                  <a:gd name="T58" fmla="*/ 0 h 279"/>
                  <a:gd name="T59" fmla="*/ 465 w 465"/>
                  <a:gd name="T60" fmla="*/ 279 h 2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5" h="279">
                    <a:moveTo>
                      <a:pt x="0" y="26"/>
                    </a:moveTo>
                    <a:cubicBezTo>
                      <a:pt x="0" y="12"/>
                      <a:pt x="12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39" y="0"/>
                      <a:pt x="439" y="0"/>
                      <a:pt x="439" y="0"/>
                    </a:cubicBezTo>
                    <a:cubicBezTo>
                      <a:pt x="439" y="0"/>
                      <a:pt x="439" y="0"/>
                      <a:pt x="439" y="0"/>
                    </a:cubicBezTo>
                    <a:cubicBezTo>
                      <a:pt x="453" y="0"/>
                      <a:pt x="465" y="12"/>
                      <a:pt x="465" y="26"/>
                    </a:cubicBezTo>
                    <a:cubicBezTo>
                      <a:pt x="465" y="26"/>
                      <a:pt x="465" y="26"/>
                      <a:pt x="465" y="26"/>
                    </a:cubicBezTo>
                    <a:cubicBezTo>
                      <a:pt x="465" y="26"/>
                      <a:pt x="465" y="26"/>
                      <a:pt x="465" y="26"/>
                    </a:cubicBezTo>
                    <a:cubicBezTo>
                      <a:pt x="465" y="253"/>
                      <a:pt x="465" y="253"/>
                      <a:pt x="465" y="253"/>
                    </a:cubicBezTo>
                    <a:cubicBezTo>
                      <a:pt x="465" y="253"/>
                      <a:pt x="465" y="253"/>
                      <a:pt x="465" y="253"/>
                    </a:cubicBezTo>
                    <a:cubicBezTo>
                      <a:pt x="465" y="268"/>
                      <a:pt x="453" y="279"/>
                      <a:pt x="439" y="279"/>
                    </a:cubicBezTo>
                    <a:cubicBezTo>
                      <a:pt x="439" y="279"/>
                      <a:pt x="439" y="279"/>
                      <a:pt x="439" y="279"/>
                    </a:cubicBezTo>
                    <a:cubicBezTo>
                      <a:pt x="439" y="279"/>
                      <a:pt x="439" y="279"/>
                      <a:pt x="439" y="279"/>
                    </a:cubicBezTo>
                    <a:cubicBezTo>
                      <a:pt x="27" y="279"/>
                      <a:pt x="27" y="279"/>
                      <a:pt x="27" y="279"/>
                    </a:cubicBezTo>
                    <a:cubicBezTo>
                      <a:pt x="27" y="279"/>
                      <a:pt x="27" y="279"/>
                      <a:pt x="27" y="279"/>
                    </a:cubicBezTo>
                    <a:cubicBezTo>
                      <a:pt x="12" y="279"/>
                      <a:pt x="0" y="268"/>
                      <a:pt x="0" y="253"/>
                    </a:cubicBezTo>
                    <a:cubicBezTo>
                      <a:pt x="0" y="253"/>
                      <a:pt x="0" y="253"/>
                      <a:pt x="0" y="253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94"/>
              <p:cNvSpPr>
                <a:spLocks noEditPoints="1"/>
              </p:cNvSpPr>
              <p:nvPr/>
            </p:nvSpPr>
            <p:spPr bwMode="auto">
              <a:xfrm>
                <a:off x="6019806" y="5200641"/>
                <a:ext cx="1323976" cy="801686"/>
              </a:xfrm>
              <a:custGeom>
                <a:avLst/>
                <a:gdLst>
                  <a:gd name="T0" fmla="*/ 0 w 468"/>
                  <a:gd name="T1" fmla="*/ 2147483647 h 283"/>
                  <a:gd name="T2" fmla="*/ 2147483647 w 468"/>
                  <a:gd name="T3" fmla="*/ 2147483647 h 283"/>
                  <a:gd name="T4" fmla="*/ 2147483647 w 468"/>
                  <a:gd name="T5" fmla="*/ 2147483647 h 283"/>
                  <a:gd name="T6" fmla="*/ 2147483647 w 468"/>
                  <a:gd name="T7" fmla="*/ 2147483647 h 283"/>
                  <a:gd name="T8" fmla="*/ 2147483647 w 468"/>
                  <a:gd name="T9" fmla="*/ 0 h 283"/>
                  <a:gd name="T10" fmla="*/ 2147483647 w 468"/>
                  <a:gd name="T11" fmla="*/ 2147483647 h 283"/>
                  <a:gd name="T12" fmla="*/ 2147483647 w 468"/>
                  <a:gd name="T13" fmla="*/ 2147483647 h 283"/>
                  <a:gd name="T14" fmla="*/ 2147483647 w 468"/>
                  <a:gd name="T15" fmla="*/ 2147483647 h 283"/>
                  <a:gd name="T16" fmla="*/ 2147483647 w 468"/>
                  <a:gd name="T17" fmla="*/ 2147483647 h 283"/>
                  <a:gd name="T18" fmla="*/ 2147483647 w 468"/>
                  <a:gd name="T19" fmla="*/ 2147483647 h 283"/>
                  <a:gd name="T20" fmla="*/ 2147483647 w 468"/>
                  <a:gd name="T21" fmla="*/ 2147483647 h 283"/>
                  <a:gd name="T22" fmla="*/ 2147483647 w 468"/>
                  <a:gd name="T23" fmla="*/ 2147483647 h 283"/>
                  <a:gd name="T24" fmla="*/ 2147483647 w 468"/>
                  <a:gd name="T25" fmla="*/ 2147483647 h 283"/>
                  <a:gd name="T26" fmla="*/ 2147483647 w 468"/>
                  <a:gd name="T27" fmla="*/ 2147483647 h 283"/>
                  <a:gd name="T28" fmla="*/ 2147483647 w 468"/>
                  <a:gd name="T29" fmla="*/ 2147483647 h 283"/>
                  <a:gd name="T30" fmla="*/ 2147483647 w 468"/>
                  <a:gd name="T31" fmla="*/ 2147483647 h 283"/>
                  <a:gd name="T32" fmla="*/ 2147483647 w 468"/>
                  <a:gd name="T33" fmla="*/ 2147483647 h 283"/>
                  <a:gd name="T34" fmla="*/ 2147483647 w 468"/>
                  <a:gd name="T35" fmla="*/ 2147483647 h 283"/>
                  <a:gd name="T36" fmla="*/ 2147483647 w 468"/>
                  <a:gd name="T37" fmla="*/ 2147483647 h 283"/>
                  <a:gd name="T38" fmla="*/ 0 w 468"/>
                  <a:gd name="T39" fmla="*/ 2147483647 h 283"/>
                  <a:gd name="T40" fmla="*/ 2147483647 w 468"/>
                  <a:gd name="T41" fmla="*/ 2147483647 h 283"/>
                  <a:gd name="T42" fmla="*/ 2147483647 w 468"/>
                  <a:gd name="T43" fmla="*/ 2147483647 h 283"/>
                  <a:gd name="T44" fmla="*/ 2147483647 w 468"/>
                  <a:gd name="T45" fmla="*/ 2147483647 h 283"/>
                  <a:gd name="T46" fmla="*/ 2147483647 w 468"/>
                  <a:gd name="T47" fmla="*/ 2147483647 h 283"/>
                  <a:gd name="T48" fmla="*/ 2147483647 w 468"/>
                  <a:gd name="T49" fmla="*/ 2147483647 h 283"/>
                  <a:gd name="T50" fmla="*/ 2147483647 w 468"/>
                  <a:gd name="T51" fmla="*/ 2147483647 h 283"/>
                  <a:gd name="T52" fmla="*/ 2147483647 w 468"/>
                  <a:gd name="T53" fmla="*/ 2147483647 h 283"/>
                  <a:gd name="T54" fmla="*/ 2147483647 w 468"/>
                  <a:gd name="T55" fmla="*/ 2147483647 h 283"/>
                  <a:gd name="T56" fmla="*/ 2147483647 w 468"/>
                  <a:gd name="T57" fmla="*/ 2147483647 h 283"/>
                  <a:gd name="T58" fmla="*/ 2147483647 w 468"/>
                  <a:gd name="T59" fmla="*/ 2147483647 h 283"/>
                  <a:gd name="T60" fmla="*/ 2147483647 w 468"/>
                  <a:gd name="T61" fmla="*/ 2147483647 h 283"/>
                  <a:gd name="T62" fmla="*/ 2147483647 w 468"/>
                  <a:gd name="T63" fmla="*/ 2147483647 h 283"/>
                  <a:gd name="T64" fmla="*/ 2147483647 w 468"/>
                  <a:gd name="T65" fmla="*/ 2147483647 h 283"/>
                  <a:gd name="T66" fmla="*/ 2147483647 w 468"/>
                  <a:gd name="T67" fmla="*/ 2147483647 h 283"/>
                  <a:gd name="T68" fmla="*/ 2147483647 w 468"/>
                  <a:gd name="T69" fmla="*/ 2147483647 h 283"/>
                  <a:gd name="T70" fmla="*/ 2147483647 w 468"/>
                  <a:gd name="T71" fmla="*/ 2147483647 h 283"/>
                  <a:gd name="T72" fmla="*/ 2147483647 w 468"/>
                  <a:gd name="T73" fmla="*/ 2147483647 h 283"/>
                  <a:gd name="T74" fmla="*/ 2147483647 w 468"/>
                  <a:gd name="T75" fmla="*/ 2147483647 h 283"/>
                  <a:gd name="T76" fmla="*/ 2147483647 w 468"/>
                  <a:gd name="T77" fmla="*/ 2147483647 h 283"/>
                  <a:gd name="T78" fmla="*/ 2147483647 w 468"/>
                  <a:gd name="T79" fmla="*/ 2147483647 h 283"/>
                  <a:gd name="T80" fmla="*/ 2147483647 w 468"/>
                  <a:gd name="T81" fmla="*/ 2147483647 h 2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8"/>
                  <a:gd name="T124" fmla="*/ 0 h 283"/>
                  <a:gd name="T125" fmla="*/ 468 w 468"/>
                  <a:gd name="T126" fmla="*/ 283 h 2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8" h="283"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7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40" y="0"/>
                      <a:pt x="440" y="0"/>
                      <a:pt x="440" y="0"/>
                    </a:cubicBezTo>
                    <a:cubicBezTo>
                      <a:pt x="440" y="0"/>
                      <a:pt x="440" y="1"/>
                      <a:pt x="440" y="1"/>
                    </a:cubicBezTo>
                    <a:cubicBezTo>
                      <a:pt x="450" y="3"/>
                      <a:pt x="450" y="3"/>
                      <a:pt x="450" y="3"/>
                    </a:cubicBezTo>
                    <a:cubicBezTo>
                      <a:pt x="450" y="3"/>
                      <a:pt x="451" y="3"/>
                      <a:pt x="451" y="3"/>
                    </a:cubicBezTo>
                    <a:cubicBezTo>
                      <a:pt x="459" y="9"/>
                      <a:pt x="459" y="9"/>
                      <a:pt x="459" y="9"/>
                    </a:cubicBezTo>
                    <a:cubicBezTo>
                      <a:pt x="459" y="9"/>
                      <a:pt x="460" y="9"/>
                      <a:pt x="460" y="9"/>
                    </a:cubicBezTo>
                    <a:cubicBezTo>
                      <a:pt x="465" y="17"/>
                      <a:pt x="465" y="17"/>
                      <a:pt x="465" y="17"/>
                    </a:cubicBezTo>
                    <a:cubicBezTo>
                      <a:pt x="465" y="18"/>
                      <a:pt x="465" y="18"/>
                      <a:pt x="465" y="18"/>
                    </a:cubicBezTo>
                    <a:cubicBezTo>
                      <a:pt x="468" y="28"/>
                      <a:pt x="468" y="28"/>
                      <a:pt x="468" y="28"/>
                    </a:cubicBezTo>
                    <a:cubicBezTo>
                      <a:pt x="468" y="28"/>
                      <a:pt x="468" y="28"/>
                      <a:pt x="468" y="28"/>
                    </a:cubicBezTo>
                    <a:cubicBezTo>
                      <a:pt x="468" y="255"/>
                      <a:pt x="468" y="255"/>
                      <a:pt x="468" y="255"/>
                    </a:cubicBezTo>
                    <a:cubicBezTo>
                      <a:pt x="468" y="255"/>
                      <a:pt x="468" y="255"/>
                      <a:pt x="468" y="255"/>
                    </a:cubicBezTo>
                    <a:cubicBezTo>
                      <a:pt x="465" y="266"/>
                      <a:pt x="465" y="266"/>
                      <a:pt x="465" y="266"/>
                    </a:cubicBezTo>
                    <a:cubicBezTo>
                      <a:pt x="465" y="266"/>
                      <a:pt x="465" y="266"/>
                      <a:pt x="465" y="266"/>
                    </a:cubicBezTo>
                    <a:cubicBezTo>
                      <a:pt x="460" y="275"/>
                      <a:pt x="460" y="275"/>
                      <a:pt x="460" y="275"/>
                    </a:cubicBezTo>
                    <a:cubicBezTo>
                      <a:pt x="459" y="275"/>
                      <a:pt x="459" y="275"/>
                      <a:pt x="459" y="275"/>
                    </a:cubicBezTo>
                    <a:cubicBezTo>
                      <a:pt x="451" y="281"/>
                      <a:pt x="451" y="281"/>
                      <a:pt x="451" y="281"/>
                    </a:cubicBezTo>
                    <a:cubicBezTo>
                      <a:pt x="451" y="281"/>
                      <a:pt x="450" y="281"/>
                      <a:pt x="450" y="281"/>
                    </a:cubicBezTo>
                    <a:cubicBezTo>
                      <a:pt x="440" y="283"/>
                      <a:pt x="440" y="283"/>
                      <a:pt x="440" y="283"/>
                    </a:cubicBezTo>
                    <a:cubicBezTo>
                      <a:pt x="440" y="283"/>
                      <a:pt x="440" y="283"/>
                      <a:pt x="440" y="283"/>
                    </a:cubicBezTo>
                    <a:cubicBezTo>
                      <a:pt x="28" y="283"/>
                      <a:pt x="28" y="283"/>
                      <a:pt x="28" y="283"/>
                    </a:cubicBezTo>
                    <a:cubicBezTo>
                      <a:pt x="28" y="283"/>
                      <a:pt x="28" y="283"/>
                      <a:pt x="28" y="283"/>
                    </a:cubicBezTo>
                    <a:cubicBezTo>
                      <a:pt x="17" y="281"/>
                      <a:pt x="17" y="281"/>
                      <a:pt x="17" y="281"/>
                    </a:cubicBezTo>
                    <a:cubicBezTo>
                      <a:pt x="17" y="281"/>
                      <a:pt x="17" y="281"/>
                      <a:pt x="17" y="281"/>
                    </a:cubicBezTo>
                    <a:cubicBezTo>
                      <a:pt x="8" y="275"/>
                      <a:pt x="8" y="275"/>
                      <a:pt x="8" y="275"/>
                    </a:cubicBezTo>
                    <a:cubicBezTo>
                      <a:pt x="8" y="275"/>
                      <a:pt x="8" y="275"/>
                      <a:pt x="8" y="275"/>
                    </a:cubicBezTo>
                    <a:cubicBezTo>
                      <a:pt x="2" y="266"/>
                      <a:pt x="2" y="266"/>
                      <a:pt x="2" y="266"/>
                    </a:cubicBezTo>
                    <a:cubicBezTo>
                      <a:pt x="2" y="266"/>
                      <a:pt x="2" y="266"/>
                      <a:pt x="2" y="266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55"/>
                      <a:pt x="0" y="255"/>
                      <a:pt x="0" y="255"/>
                    </a:cubicBezTo>
                    <a:lnTo>
                      <a:pt x="0" y="28"/>
                    </a:lnTo>
                    <a:close/>
                    <a:moveTo>
                      <a:pt x="3" y="255"/>
                    </a:moveTo>
                    <a:cubicBezTo>
                      <a:pt x="3" y="255"/>
                      <a:pt x="3" y="255"/>
                      <a:pt x="3" y="255"/>
                    </a:cubicBezTo>
                    <a:cubicBezTo>
                      <a:pt x="5" y="265"/>
                      <a:pt x="5" y="265"/>
                      <a:pt x="5" y="265"/>
                    </a:cubicBezTo>
                    <a:cubicBezTo>
                      <a:pt x="5" y="265"/>
                      <a:pt x="5" y="265"/>
                      <a:pt x="5" y="265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10" y="272"/>
                      <a:pt x="10" y="272"/>
                      <a:pt x="10" y="272"/>
                    </a:cubicBezTo>
                    <a:cubicBezTo>
                      <a:pt x="19" y="278"/>
                      <a:pt x="19" y="278"/>
                      <a:pt x="19" y="278"/>
                    </a:cubicBezTo>
                    <a:cubicBezTo>
                      <a:pt x="18" y="278"/>
                      <a:pt x="18" y="278"/>
                      <a:pt x="18" y="278"/>
                    </a:cubicBezTo>
                    <a:cubicBezTo>
                      <a:pt x="28" y="280"/>
                      <a:pt x="28" y="280"/>
                      <a:pt x="28" y="280"/>
                    </a:cubicBezTo>
                    <a:cubicBezTo>
                      <a:pt x="28" y="280"/>
                      <a:pt x="28" y="280"/>
                      <a:pt x="28" y="280"/>
                    </a:cubicBezTo>
                    <a:cubicBezTo>
                      <a:pt x="440" y="280"/>
                      <a:pt x="440" y="280"/>
                      <a:pt x="440" y="280"/>
                    </a:cubicBezTo>
                    <a:cubicBezTo>
                      <a:pt x="439" y="280"/>
                      <a:pt x="439" y="280"/>
                      <a:pt x="439" y="280"/>
                    </a:cubicBezTo>
                    <a:cubicBezTo>
                      <a:pt x="450" y="278"/>
                      <a:pt x="450" y="278"/>
                      <a:pt x="450" y="278"/>
                    </a:cubicBezTo>
                    <a:cubicBezTo>
                      <a:pt x="449" y="278"/>
                      <a:pt x="449" y="278"/>
                      <a:pt x="449" y="278"/>
                    </a:cubicBezTo>
                    <a:cubicBezTo>
                      <a:pt x="457" y="272"/>
                      <a:pt x="457" y="272"/>
                      <a:pt x="457" y="272"/>
                    </a:cubicBezTo>
                    <a:cubicBezTo>
                      <a:pt x="457" y="273"/>
                      <a:pt x="457" y="273"/>
                      <a:pt x="457" y="273"/>
                    </a:cubicBezTo>
                    <a:cubicBezTo>
                      <a:pt x="462" y="265"/>
                      <a:pt x="462" y="265"/>
                      <a:pt x="462" y="265"/>
                    </a:cubicBezTo>
                    <a:cubicBezTo>
                      <a:pt x="462" y="265"/>
                      <a:pt x="462" y="265"/>
                      <a:pt x="462" y="265"/>
                    </a:cubicBezTo>
                    <a:cubicBezTo>
                      <a:pt x="464" y="255"/>
                      <a:pt x="464" y="255"/>
                      <a:pt x="464" y="255"/>
                    </a:cubicBezTo>
                    <a:cubicBezTo>
                      <a:pt x="464" y="255"/>
                      <a:pt x="464" y="255"/>
                      <a:pt x="464" y="255"/>
                    </a:cubicBezTo>
                    <a:cubicBezTo>
                      <a:pt x="464" y="28"/>
                      <a:pt x="464" y="28"/>
                      <a:pt x="464" y="28"/>
                    </a:cubicBezTo>
                    <a:cubicBezTo>
                      <a:pt x="464" y="29"/>
                      <a:pt x="464" y="29"/>
                      <a:pt x="464" y="29"/>
                    </a:cubicBezTo>
                    <a:cubicBezTo>
                      <a:pt x="462" y="19"/>
                      <a:pt x="462" y="19"/>
                      <a:pt x="462" y="19"/>
                    </a:cubicBezTo>
                    <a:cubicBezTo>
                      <a:pt x="462" y="19"/>
                      <a:pt x="462" y="19"/>
                      <a:pt x="462" y="19"/>
                    </a:cubicBezTo>
                    <a:cubicBezTo>
                      <a:pt x="457" y="11"/>
                      <a:pt x="457" y="11"/>
                      <a:pt x="457" y="11"/>
                    </a:cubicBezTo>
                    <a:cubicBezTo>
                      <a:pt x="457" y="11"/>
                      <a:pt x="457" y="11"/>
                      <a:pt x="457" y="11"/>
                    </a:cubicBezTo>
                    <a:cubicBezTo>
                      <a:pt x="449" y="6"/>
                      <a:pt x="449" y="6"/>
                      <a:pt x="449" y="6"/>
                    </a:cubicBezTo>
                    <a:cubicBezTo>
                      <a:pt x="450" y="6"/>
                      <a:pt x="450" y="6"/>
                      <a:pt x="450" y="6"/>
                    </a:cubicBezTo>
                    <a:cubicBezTo>
                      <a:pt x="439" y="4"/>
                      <a:pt x="439" y="4"/>
                      <a:pt x="439" y="4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8"/>
                      <a:pt x="3" y="28"/>
                      <a:pt x="3" y="28"/>
                    </a:cubicBezTo>
                    <a:lnTo>
                      <a:pt x="3" y="25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95"/>
              <p:cNvSpPr>
                <a:spLocks/>
              </p:cNvSpPr>
              <p:nvPr/>
            </p:nvSpPr>
            <p:spPr bwMode="auto">
              <a:xfrm>
                <a:off x="6323019" y="6259503"/>
                <a:ext cx="704851" cy="104775"/>
              </a:xfrm>
              <a:custGeom>
                <a:avLst/>
                <a:gdLst>
                  <a:gd name="T0" fmla="*/ 0 w 249"/>
                  <a:gd name="T1" fmla="*/ 2147483647 h 37"/>
                  <a:gd name="T2" fmla="*/ 2147483647 w 249"/>
                  <a:gd name="T3" fmla="*/ 0 h 37"/>
                  <a:gd name="T4" fmla="*/ 2147483647 w 249"/>
                  <a:gd name="T5" fmla="*/ 0 h 37"/>
                  <a:gd name="T6" fmla="*/ 2147483647 w 249"/>
                  <a:gd name="T7" fmla="*/ 0 h 37"/>
                  <a:gd name="T8" fmla="*/ 2147483647 w 249"/>
                  <a:gd name="T9" fmla="*/ 0 h 37"/>
                  <a:gd name="T10" fmla="*/ 2147483647 w 249"/>
                  <a:gd name="T11" fmla="*/ 0 h 37"/>
                  <a:gd name="T12" fmla="*/ 2147483647 w 249"/>
                  <a:gd name="T13" fmla="*/ 2147483647 h 37"/>
                  <a:gd name="T14" fmla="*/ 2147483647 w 249"/>
                  <a:gd name="T15" fmla="*/ 2147483647 h 37"/>
                  <a:gd name="T16" fmla="*/ 2147483647 w 249"/>
                  <a:gd name="T17" fmla="*/ 2147483647 h 37"/>
                  <a:gd name="T18" fmla="*/ 2147483647 w 249"/>
                  <a:gd name="T19" fmla="*/ 2147483647 h 37"/>
                  <a:gd name="T20" fmla="*/ 2147483647 w 249"/>
                  <a:gd name="T21" fmla="*/ 2147483647 h 37"/>
                  <a:gd name="T22" fmla="*/ 2147483647 w 249"/>
                  <a:gd name="T23" fmla="*/ 2147483647 h 37"/>
                  <a:gd name="T24" fmla="*/ 2147483647 w 249"/>
                  <a:gd name="T25" fmla="*/ 2147483647 h 37"/>
                  <a:gd name="T26" fmla="*/ 2147483647 w 249"/>
                  <a:gd name="T27" fmla="*/ 2147483647 h 37"/>
                  <a:gd name="T28" fmla="*/ 2147483647 w 249"/>
                  <a:gd name="T29" fmla="*/ 2147483647 h 37"/>
                  <a:gd name="T30" fmla="*/ 2147483647 w 249"/>
                  <a:gd name="T31" fmla="*/ 2147483647 h 37"/>
                  <a:gd name="T32" fmla="*/ 0 w 249"/>
                  <a:gd name="T33" fmla="*/ 2147483647 h 37"/>
                  <a:gd name="T34" fmla="*/ 0 w 249"/>
                  <a:gd name="T35" fmla="*/ 2147483647 h 37"/>
                  <a:gd name="T36" fmla="*/ 0 w 249"/>
                  <a:gd name="T37" fmla="*/ 2147483647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9"/>
                  <a:gd name="T58" fmla="*/ 0 h 37"/>
                  <a:gd name="T59" fmla="*/ 249 w 249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9" h="37">
                    <a:moveTo>
                      <a:pt x="0" y="14"/>
                    </a:moveTo>
                    <a:cubicBezTo>
                      <a:pt x="0" y="6"/>
                      <a:pt x="7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43" y="0"/>
                      <a:pt x="249" y="6"/>
                      <a:pt x="249" y="14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23"/>
                      <a:pt x="249" y="23"/>
                      <a:pt x="249" y="23"/>
                    </a:cubicBezTo>
                    <a:cubicBezTo>
                      <a:pt x="249" y="23"/>
                      <a:pt x="249" y="23"/>
                      <a:pt x="249" y="23"/>
                    </a:cubicBezTo>
                    <a:cubicBezTo>
                      <a:pt x="249" y="31"/>
                      <a:pt x="243" y="37"/>
                      <a:pt x="236" y="37"/>
                    </a:cubicBezTo>
                    <a:cubicBezTo>
                      <a:pt x="236" y="37"/>
                      <a:pt x="236" y="37"/>
                      <a:pt x="236" y="37"/>
                    </a:cubicBezTo>
                    <a:cubicBezTo>
                      <a:pt x="236" y="37"/>
                      <a:pt x="236" y="37"/>
                      <a:pt x="236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7" y="37"/>
                      <a:pt x="0" y="31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96"/>
              <p:cNvSpPr>
                <a:spLocks/>
              </p:cNvSpPr>
              <p:nvPr/>
            </p:nvSpPr>
            <p:spPr bwMode="auto">
              <a:xfrm>
                <a:off x="6754820" y="5378438"/>
                <a:ext cx="454026" cy="454024"/>
              </a:xfrm>
              <a:custGeom>
                <a:avLst/>
                <a:gdLst>
                  <a:gd name="T0" fmla="*/ 2147483647 w 160"/>
                  <a:gd name="T1" fmla="*/ 2147483647 h 160"/>
                  <a:gd name="T2" fmla="*/ 2147483647 w 160"/>
                  <a:gd name="T3" fmla="*/ 2147483647 h 160"/>
                  <a:gd name="T4" fmla="*/ 2147483647 w 160"/>
                  <a:gd name="T5" fmla="*/ 2147483647 h 160"/>
                  <a:gd name="T6" fmla="*/ 2147483647 w 160"/>
                  <a:gd name="T7" fmla="*/ 2147483647 h 160"/>
                  <a:gd name="T8" fmla="*/ 2147483647 w 160"/>
                  <a:gd name="T9" fmla="*/ 2147483647 h 160"/>
                  <a:gd name="T10" fmla="*/ 2147483647 w 160"/>
                  <a:gd name="T11" fmla="*/ 2147483647 h 160"/>
                  <a:gd name="T12" fmla="*/ 2147483647 w 160"/>
                  <a:gd name="T13" fmla="*/ 2147483647 h 160"/>
                  <a:gd name="T14" fmla="*/ 2147483647 w 160"/>
                  <a:gd name="T15" fmla="*/ 2147483647 h 160"/>
                  <a:gd name="T16" fmla="*/ 2147483647 w 160"/>
                  <a:gd name="T17" fmla="*/ 2147483647 h 160"/>
                  <a:gd name="T18" fmla="*/ 2147483647 w 160"/>
                  <a:gd name="T19" fmla="*/ 2147483647 h 160"/>
                  <a:gd name="T20" fmla="*/ 2147483647 w 160"/>
                  <a:gd name="T21" fmla="*/ 2147483647 h 160"/>
                  <a:gd name="T22" fmla="*/ 2147483647 w 160"/>
                  <a:gd name="T23" fmla="*/ 2147483647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60"/>
                  <a:gd name="T38" fmla="*/ 160 w 160"/>
                  <a:gd name="T39" fmla="*/ 160 h 1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60">
                    <a:moveTo>
                      <a:pt x="11" y="61"/>
                    </a:moveTo>
                    <a:cubicBezTo>
                      <a:pt x="21" y="23"/>
                      <a:pt x="61" y="0"/>
                      <a:pt x="99" y="11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137" y="22"/>
                      <a:pt x="160" y="61"/>
                      <a:pt x="149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39" y="138"/>
                      <a:pt x="99" y="160"/>
                      <a:pt x="61" y="149"/>
                    </a:cubicBezTo>
                    <a:cubicBezTo>
                      <a:pt x="61" y="149"/>
                      <a:pt x="61" y="149"/>
                      <a:pt x="61" y="149"/>
                    </a:cubicBezTo>
                    <a:cubicBezTo>
                      <a:pt x="61" y="149"/>
                      <a:pt x="61" y="149"/>
                      <a:pt x="61" y="149"/>
                    </a:cubicBezTo>
                    <a:cubicBezTo>
                      <a:pt x="23" y="139"/>
                      <a:pt x="0" y="99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97"/>
              <p:cNvSpPr>
                <a:spLocks/>
              </p:cNvSpPr>
              <p:nvPr/>
            </p:nvSpPr>
            <p:spPr bwMode="auto">
              <a:xfrm>
                <a:off x="6689730" y="5392729"/>
                <a:ext cx="585789" cy="519112"/>
              </a:xfrm>
              <a:custGeom>
                <a:avLst/>
                <a:gdLst>
                  <a:gd name="T0" fmla="*/ 2147483647 w 369"/>
                  <a:gd name="T1" fmla="*/ 0 h 327"/>
                  <a:gd name="T2" fmla="*/ 2147483647 w 369"/>
                  <a:gd name="T3" fmla="*/ 2147483647 h 327"/>
                  <a:gd name="T4" fmla="*/ 2147483647 w 369"/>
                  <a:gd name="T5" fmla="*/ 2147483647 h 327"/>
                  <a:gd name="T6" fmla="*/ 0 w 369"/>
                  <a:gd name="T7" fmla="*/ 2147483647 h 327"/>
                  <a:gd name="T8" fmla="*/ 2147483647 w 369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"/>
                  <a:gd name="T16" fmla="*/ 0 h 327"/>
                  <a:gd name="T17" fmla="*/ 369 w 36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" h="327">
                    <a:moveTo>
                      <a:pt x="68" y="0"/>
                    </a:moveTo>
                    <a:lnTo>
                      <a:pt x="369" y="84"/>
                    </a:lnTo>
                    <a:lnTo>
                      <a:pt x="303" y="327"/>
                    </a:lnTo>
                    <a:lnTo>
                      <a:pt x="0" y="24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E0E0D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98"/>
              <p:cNvSpPr>
                <a:spLocks/>
              </p:cNvSpPr>
              <p:nvPr/>
            </p:nvSpPr>
            <p:spPr bwMode="auto">
              <a:xfrm>
                <a:off x="6897693" y="5418123"/>
                <a:ext cx="250825" cy="158750"/>
              </a:xfrm>
              <a:custGeom>
                <a:avLst/>
                <a:gdLst>
                  <a:gd name="T0" fmla="*/ 2147483647 w 158"/>
                  <a:gd name="T1" fmla="*/ 2147483647 h 100"/>
                  <a:gd name="T2" fmla="*/ 0 w 158"/>
                  <a:gd name="T3" fmla="*/ 0 h 100"/>
                  <a:gd name="T4" fmla="*/ 2147483647 w 158"/>
                  <a:gd name="T5" fmla="*/ 2147483647 h 100"/>
                  <a:gd name="T6" fmla="*/ 2147483647 w 158"/>
                  <a:gd name="T7" fmla="*/ 2147483647 h 1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"/>
                  <a:gd name="T13" fmla="*/ 0 h 100"/>
                  <a:gd name="T14" fmla="*/ 158 w 158"/>
                  <a:gd name="T15" fmla="*/ 100 h 1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" h="100">
                    <a:moveTo>
                      <a:pt x="57" y="100"/>
                    </a:moveTo>
                    <a:lnTo>
                      <a:pt x="0" y="0"/>
                    </a:lnTo>
                    <a:lnTo>
                      <a:pt x="158" y="43"/>
                    </a:lnTo>
                    <a:lnTo>
                      <a:pt x="57" y="1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99"/>
              <p:cNvSpPr>
                <a:spLocks/>
              </p:cNvSpPr>
              <p:nvPr/>
            </p:nvSpPr>
            <p:spPr bwMode="auto">
              <a:xfrm>
                <a:off x="6735767" y="5457811"/>
                <a:ext cx="463550" cy="414337"/>
              </a:xfrm>
              <a:custGeom>
                <a:avLst/>
                <a:gdLst>
                  <a:gd name="T0" fmla="*/ 2147483647 w 164"/>
                  <a:gd name="T1" fmla="*/ 2147483647 h 146"/>
                  <a:gd name="T2" fmla="*/ 2147483647 w 164"/>
                  <a:gd name="T3" fmla="*/ 2147483647 h 146"/>
                  <a:gd name="T4" fmla="*/ 2147483647 w 164"/>
                  <a:gd name="T5" fmla="*/ 2147483647 h 146"/>
                  <a:gd name="T6" fmla="*/ 2147483647 w 164"/>
                  <a:gd name="T7" fmla="*/ 0 h 146"/>
                  <a:gd name="T8" fmla="*/ 2147483647 w 164"/>
                  <a:gd name="T9" fmla="*/ 0 h 146"/>
                  <a:gd name="T10" fmla="*/ 2147483647 w 164"/>
                  <a:gd name="T11" fmla="*/ 0 h 146"/>
                  <a:gd name="T12" fmla="*/ 2147483647 w 164"/>
                  <a:gd name="T13" fmla="*/ 2147483647 h 146"/>
                  <a:gd name="T14" fmla="*/ 2147483647 w 164"/>
                  <a:gd name="T15" fmla="*/ 2147483647 h 1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146"/>
                  <a:gd name="T26" fmla="*/ 164 w 164"/>
                  <a:gd name="T27" fmla="*/ 146 h 1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146">
                    <a:moveTo>
                      <a:pt x="144" y="27"/>
                    </a:moveTo>
                    <a:cubicBezTo>
                      <a:pt x="164" y="62"/>
                      <a:pt x="153" y="106"/>
                      <a:pt x="118" y="126"/>
                    </a:cubicBezTo>
                    <a:cubicBezTo>
                      <a:pt x="84" y="146"/>
                      <a:pt x="39" y="134"/>
                      <a:pt x="20" y="99"/>
                    </a:cubicBezTo>
                    <a:cubicBezTo>
                      <a:pt x="0" y="65"/>
                      <a:pt x="11" y="2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82" y="63"/>
                      <a:pt x="82" y="63"/>
                      <a:pt x="82" y="63"/>
                    </a:cubicBezTo>
                    <a:lnTo>
                      <a:pt x="144" y="2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00"/>
              <p:cNvSpPr>
                <a:spLocks/>
              </p:cNvSpPr>
              <p:nvPr/>
            </p:nvSpPr>
            <p:spPr bwMode="auto">
              <a:xfrm>
                <a:off x="6200778" y="5438766"/>
                <a:ext cx="455613" cy="76200"/>
              </a:xfrm>
              <a:custGeom>
                <a:avLst/>
                <a:gdLst>
                  <a:gd name="T0" fmla="*/ 0 w 287"/>
                  <a:gd name="T1" fmla="*/ 0 h 48"/>
                  <a:gd name="T2" fmla="*/ 0 w 287"/>
                  <a:gd name="T3" fmla="*/ 2147483647 h 48"/>
                  <a:gd name="T4" fmla="*/ 2147483647 w 287"/>
                  <a:gd name="T5" fmla="*/ 2147483647 h 48"/>
                  <a:gd name="T6" fmla="*/ 2147483647 w 287"/>
                  <a:gd name="T7" fmla="*/ 0 h 48"/>
                  <a:gd name="T8" fmla="*/ 0 w 287"/>
                  <a:gd name="T9" fmla="*/ 0 h 48"/>
                  <a:gd name="T10" fmla="*/ 0 w 287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48"/>
                  <a:gd name="T20" fmla="*/ 287 w 287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48">
                    <a:moveTo>
                      <a:pt x="0" y="0"/>
                    </a:moveTo>
                    <a:lnTo>
                      <a:pt x="0" y="48"/>
                    </a:lnTo>
                    <a:lnTo>
                      <a:pt x="287" y="48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01"/>
              <p:cNvSpPr>
                <a:spLocks/>
              </p:cNvSpPr>
              <p:nvPr/>
            </p:nvSpPr>
            <p:spPr bwMode="auto">
              <a:xfrm>
                <a:off x="6200778" y="5562589"/>
                <a:ext cx="455613" cy="76200"/>
              </a:xfrm>
              <a:custGeom>
                <a:avLst/>
                <a:gdLst>
                  <a:gd name="T0" fmla="*/ 0 w 287"/>
                  <a:gd name="T1" fmla="*/ 0 h 48"/>
                  <a:gd name="T2" fmla="*/ 0 w 287"/>
                  <a:gd name="T3" fmla="*/ 2147483647 h 48"/>
                  <a:gd name="T4" fmla="*/ 2147483647 w 287"/>
                  <a:gd name="T5" fmla="*/ 2147483647 h 48"/>
                  <a:gd name="T6" fmla="*/ 2147483647 w 287"/>
                  <a:gd name="T7" fmla="*/ 0 h 48"/>
                  <a:gd name="T8" fmla="*/ 0 w 287"/>
                  <a:gd name="T9" fmla="*/ 0 h 48"/>
                  <a:gd name="T10" fmla="*/ 0 w 287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48"/>
                  <a:gd name="T20" fmla="*/ 287 w 287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48">
                    <a:moveTo>
                      <a:pt x="0" y="0"/>
                    </a:moveTo>
                    <a:lnTo>
                      <a:pt x="0" y="48"/>
                    </a:lnTo>
                    <a:lnTo>
                      <a:pt x="287" y="48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02"/>
              <p:cNvSpPr>
                <a:spLocks/>
              </p:cNvSpPr>
              <p:nvPr/>
            </p:nvSpPr>
            <p:spPr bwMode="auto">
              <a:xfrm>
                <a:off x="6200789" y="5695942"/>
                <a:ext cx="455614" cy="68263"/>
              </a:xfrm>
              <a:custGeom>
                <a:avLst/>
                <a:gdLst>
                  <a:gd name="T0" fmla="*/ 0 w 287"/>
                  <a:gd name="T1" fmla="*/ 0 h 43"/>
                  <a:gd name="T2" fmla="*/ 0 w 287"/>
                  <a:gd name="T3" fmla="*/ 2147483647 h 43"/>
                  <a:gd name="T4" fmla="*/ 2147483647 w 287"/>
                  <a:gd name="T5" fmla="*/ 2147483647 h 43"/>
                  <a:gd name="T6" fmla="*/ 2147483647 w 287"/>
                  <a:gd name="T7" fmla="*/ 0 h 43"/>
                  <a:gd name="T8" fmla="*/ 0 w 287"/>
                  <a:gd name="T9" fmla="*/ 0 h 43"/>
                  <a:gd name="T10" fmla="*/ 0 w 28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43"/>
                  <a:gd name="T20" fmla="*/ 287 w 28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43">
                    <a:moveTo>
                      <a:pt x="0" y="0"/>
                    </a:moveTo>
                    <a:lnTo>
                      <a:pt x="0" y="43"/>
                    </a:lnTo>
                    <a:lnTo>
                      <a:pt x="287" y="43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03"/>
              <p:cNvSpPr>
                <a:spLocks/>
              </p:cNvSpPr>
              <p:nvPr/>
            </p:nvSpPr>
            <p:spPr bwMode="auto">
              <a:xfrm>
                <a:off x="6200775" y="5821364"/>
                <a:ext cx="209551" cy="76200"/>
              </a:xfrm>
              <a:custGeom>
                <a:avLst/>
                <a:gdLst>
                  <a:gd name="T0" fmla="*/ 0 w 132"/>
                  <a:gd name="T1" fmla="*/ 0 h 48"/>
                  <a:gd name="T2" fmla="*/ 0 w 132"/>
                  <a:gd name="T3" fmla="*/ 2147483647 h 48"/>
                  <a:gd name="T4" fmla="*/ 2147483647 w 132"/>
                  <a:gd name="T5" fmla="*/ 2147483647 h 48"/>
                  <a:gd name="T6" fmla="*/ 2147483647 w 132"/>
                  <a:gd name="T7" fmla="*/ 0 h 48"/>
                  <a:gd name="T8" fmla="*/ 0 w 132"/>
                  <a:gd name="T9" fmla="*/ 0 h 48"/>
                  <a:gd name="T10" fmla="*/ 0 w 132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48"/>
                  <a:gd name="T20" fmla="*/ 132 w 13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48">
                    <a:moveTo>
                      <a:pt x="0" y="0"/>
                    </a:moveTo>
                    <a:lnTo>
                      <a:pt x="0" y="48"/>
                    </a:lnTo>
                    <a:lnTo>
                      <a:pt x="132" y="48"/>
                    </a:ln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18" name="Straight Arrow Connector 117"/>
          <p:cNvCxnSpPr/>
          <p:nvPr/>
        </p:nvCxnSpPr>
        <p:spPr bwMode="auto">
          <a:xfrm flipH="1">
            <a:off x="1080868" y="2638314"/>
            <a:ext cx="122277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3338427" y="2638314"/>
            <a:ext cx="6400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sp>
        <p:nvSpPr>
          <p:cNvPr id="110" name="TextBox 109"/>
          <p:cNvSpPr txBox="1"/>
          <p:nvPr/>
        </p:nvSpPr>
        <p:spPr>
          <a:xfrm>
            <a:off x="3368147" y="2377110"/>
            <a:ext cx="6103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API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931856" y="2566336"/>
            <a:ext cx="1273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API Registration  &amp; Lifecycle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935430" y="3026529"/>
            <a:ext cx="1273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API Catalog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933537" y="3306983"/>
            <a:ext cx="1273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Partner &amp; Policy Administration</a:t>
            </a:r>
            <a:endParaRPr lang="en-US" sz="1100" b="1" dirty="0">
              <a:solidFill>
                <a:schemeClr val="tx2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273337" y="3011539"/>
            <a:ext cx="629587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273337" y="3306344"/>
            <a:ext cx="629587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813687" y="3150612"/>
            <a:ext cx="20090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Self-Service API </a:t>
            </a:r>
            <a:r>
              <a:rPr lang="en-US" sz="1100" b="1" dirty="0">
                <a:solidFill>
                  <a:schemeClr val="tx2"/>
                </a:solidFill>
              </a:rPr>
              <a:t>c</a:t>
            </a:r>
            <a:r>
              <a:rPr lang="en-US" sz="1100" b="1" dirty="0" smtClean="0">
                <a:solidFill>
                  <a:schemeClr val="tx2"/>
                </a:solidFill>
              </a:rPr>
              <a:t>onsumption</a:t>
            </a: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Build developer community</a:t>
            </a: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New channel to market brand</a:t>
            </a:r>
            <a:endParaRPr lang="en-US" sz="1100" b="1" dirty="0">
              <a:solidFill>
                <a:schemeClr val="tx2"/>
              </a:solidFill>
            </a:endParaRPr>
          </a:p>
        </p:txBody>
      </p:sp>
      <p:grpSp>
        <p:nvGrpSpPr>
          <p:cNvPr id="12" name="Group 167"/>
          <p:cNvGrpSpPr>
            <a:grpSpLocks noChangeAspect="1"/>
          </p:cNvGrpSpPr>
          <p:nvPr/>
        </p:nvGrpSpPr>
        <p:grpSpPr bwMode="auto">
          <a:xfrm>
            <a:off x="715006" y="2456790"/>
            <a:ext cx="312505" cy="356776"/>
            <a:chOff x="2068513" y="1901825"/>
            <a:chExt cx="762000" cy="869951"/>
          </a:xfrm>
        </p:grpSpPr>
        <p:sp>
          <p:nvSpPr>
            <p:cNvPr id="126" name="Freeform 7"/>
            <p:cNvSpPr>
              <a:spLocks/>
            </p:cNvSpPr>
            <p:nvPr/>
          </p:nvSpPr>
          <p:spPr bwMode="auto">
            <a:xfrm>
              <a:off x="2068513" y="2465388"/>
              <a:ext cx="762000" cy="306388"/>
            </a:xfrm>
            <a:custGeom>
              <a:avLst/>
              <a:gdLst>
                <a:gd name="T0" fmla="*/ 0 w 269"/>
                <a:gd name="T1" fmla="*/ 2147483647 h 108"/>
                <a:gd name="T2" fmla="*/ 2147483647 w 269"/>
                <a:gd name="T3" fmla="*/ 0 h 108"/>
                <a:gd name="T4" fmla="*/ 2147483647 w 269"/>
                <a:gd name="T5" fmla="*/ 0 h 108"/>
                <a:gd name="T6" fmla="*/ 2147483647 w 269"/>
                <a:gd name="T7" fmla="*/ 0 h 108"/>
                <a:gd name="T8" fmla="*/ 2147483647 w 269"/>
                <a:gd name="T9" fmla="*/ 0 h 108"/>
                <a:gd name="T10" fmla="*/ 2147483647 w 269"/>
                <a:gd name="T11" fmla="*/ 0 h 108"/>
                <a:gd name="T12" fmla="*/ 2147483647 w 269"/>
                <a:gd name="T13" fmla="*/ 2147483647 h 108"/>
                <a:gd name="T14" fmla="*/ 2147483647 w 269"/>
                <a:gd name="T15" fmla="*/ 2147483647 h 108"/>
                <a:gd name="T16" fmla="*/ 2147483647 w 269"/>
                <a:gd name="T17" fmla="*/ 2147483647 h 108"/>
                <a:gd name="T18" fmla="*/ 2147483647 w 269"/>
                <a:gd name="T19" fmla="*/ 2147483647 h 108"/>
                <a:gd name="T20" fmla="*/ 2147483647 w 269"/>
                <a:gd name="T21" fmla="*/ 2147483647 h 108"/>
                <a:gd name="T22" fmla="*/ 2147483647 w 269"/>
                <a:gd name="T23" fmla="*/ 2147483647 h 108"/>
                <a:gd name="T24" fmla="*/ 2147483647 w 269"/>
                <a:gd name="T25" fmla="*/ 2147483647 h 108"/>
                <a:gd name="T26" fmla="*/ 2147483647 w 269"/>
                <a:gd name="T27" fmla="*/ 2147483647 h 108"/>
                <a:gd name="T28" fmla="*/ 2147483647 w 269"/>
                <a:gd name="T29" fmla="*/ 2147483647 h 108"/>
                <a:gd name="T30" fmla="*/ 2147483647 w 269"/>
                <a:gd name="T31" fmla="*/ 2147483647 h 108"/>
                <a:gd name="T32" fmla="*/ 0 w 269"/>
                <a:gd name="T33" fmla="*/ 2147483647 h 108"/>
                <a:gd name="T34" fmla="*/ 0 w 269"/>
                <a:gd name="T35" fmla="*/ 2147483647 h 108"/>
                <a:gd name="T36" fmla="*/ 0 w 269"/>
                <a:gd name="T37" fmla="*/ 2147483647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9"/>
                <a:gd name="T58" fmla="*/ 0 h 108"/>
                <a:gd name="T59" fmla="*/ 269 w 269"/>
                <a:gd name="T60" fmla="*/ 108 h 1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9" h="108">
                  <a:moveTo>
                    <a:pt x="0" y="15"/>
                  </a:moveTo>
                  <a:cubicBezTo>
                    <a:pt x="0" y="7"/>
                    <a:pt x="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2" y="0"/>
                    <a:pt x="269" y="7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101"/>
                    <a:pt x="262" y="108"/>
                    <a:pt x="254" y="108"/>
                  </a:cubicBezTo>
                  <a:cubicBezTo>
                    <a:pt x="254" y="108"/>
                    <a:pt x="254" y="108"/>
                    <a:pt x="254" y="108"/>
                  </a:cubicBezTo>
                  <a:cubicBezTo>
                    <a:pt x="254" y="108"/>
                    <a:pt x="254" y="108"/>
                    <a:pt x="254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6" y="108"/>
                    <a:pt x="0" y="101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8"/>
            <p:cNvSpPr>
              <a:spLocks/>
            </p:cNvSpPr>
            <p:nvPr/>
          </p:nvSpPr>
          <p:spPr bwMode="auto">
            <a:xfrm>
              <a:off x="2068513" y="2312988"/>
              <a:ext cx="762000" cy="361950"/>
            </a:xfrm>
            <a:custGeom>
              <a:avLst/>
              <a:gdLst>
                <a:gd name="T0" fmla="*/ 0 w 269"/>
                <a:gd name="T1" fmla="*/ 2147483647 h 128"/>
                <a:gd name="T2" fmla="*/ 2147483647 w 269"/>
                <a:gd name="T3" fmla="*/ 0 h 128"/>
                <a:gd name="T4" fmla="*/ 2147483647 w 269"/>
                <a:gd name="T5" fmla="*/ 0 h 128"/>
                <a:gd name="T6" fmla="*/ 2147483647 w 269"/>
                <a:gd name="T7" fmla="*/ 2147483647 h 128"/>
                <a:gd name="T8" fmla="*/ 2147483647 w 269"/>
                <a:gd name="T9" fmla="*/ 2147483647 h 128"/>
                <a:gd name="T10" fmla="*/ 2147483647 w 269"/>
                <a:gd name="T11" fmla="*/ 2147483647 h 128"/>
                <a:gd name="T12" fmla="*/ 2147483647 w 269"/>
                <a:gd name="T13" fmla="*/ 2147483647 h 128"/>
                <a:gd name="T14" fmla="*/ 2147483647 w 269"/>
                <a:gd name="T15" fmla="*/ 2147483647 h 128"/>
                <a:gd name="T16" fmla="*/ 2147483647 w 269"/>
                <a:gd name="T17" fmla="*/ 2147483647 h 128"/>
                <a:gd name="T18" fmla="*/ 0 w 269"/>
                <a:gd name="T19" fmla="*/ 2147483647 h 128"/>
                <a:gd name="T20" fmla="*/ 0 w 269"/>
                <a:gd name="T21" fmla="*/ 2147483647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9"/>
                <a:gd name="T34" fmla="*/ 0 h 128"/>
                <a:gd name="T35" fmla="*/ 269 w 26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9" h="128">
                  <a:moveTo>
                    <a:pt x="0" y="64"/>
                  </a:moveTo>
                  <a:cubicBezTo>
                    <a:pt x="0" y="29"/>
                    <a:pt x="60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209" y="0"/>
                    <a:pt x="269" y="29"/>
                    <a:pt x="269" y="64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69" y="99"/>
                    <a:pt x="209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60" y="128"/>
                    <a:pt x="0" y="99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9"/>
            <p:cNvSpPr>
              <a:spLocks/>
            </p:cNvSpPr>
            <p:nvPr/>
          </p:nvSpPr>
          <p:spPr bwMode="auto">
            <a:xfrm>
              <a:off x="2325688" y="2208213"/>
              <a:ext cx="255588" cy="542925"/>
            </a:xfrm>
            <a:custGeom>
              <a:avLst/>
              <a:gdLst>
                <a:gd name="T0" fmla="*/ 0 w 90"/>
                <a:gd name="T1" fmla="*/ 2147483647 h 192"/>
                <a:gd name="T2" fmla="*/ 2147483647 w 90"/>
                <a:gd name="T3" fmla="*/ 0 h 192"/>
                <a:gd name="T4" fmla="*/ 2147483647 w 90"/>
                <a:gd name="T5" fmla="*/ 0 h 192"/>
                <a:gd name="T6" fmla="*/ 2147483647 w 90"/>
                <a:gd name="T7" fmla="*/ 0 h 192"/>
                <a:gd name="T8" fmla="*/ 2147483647 w 90"/>
                <a:gd name="T9" fmla="*/ 2147483647 h 192"/>
                <a:gd name="T10" fmla="*/ 2147483647 w 90"/>
                <a:gd name="T11" fmla="*/ 2147483647 h 192"/>
                <a:gd name="T12" fmla="*/ 2147483647 w 90"/>
                <a:gd name="T13" fmla="*/ 2147483647 h 192"/>
                <a:gd name="T14" fmla="*/ 2147483647 w 90"/>
                <a:gd name="T15" fmla="*/ 2147483647 h 192"/>
                <a:gd name="T16" fmla="*/ 2147483647 w 90"/>
                <a:gd name="T17" fmla="*/ 2147483647 h 192"/>
                <a:gd name="T18" fmla="*/ 0 w 90"/>
                <a:gd name="T19" fmla="*/ 2147483647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92"/>
                <a:gd name="T32" fmla="*/ 90 w 90"/>
                <a:gd name="T33" fmla="*/ 192 h 1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92">
                  <a:moveTo>
                    <a:pt x="0" y="96"/>
                  </a:moveTo>
                  <a:cubicBezTo>
                    <a:pt x="0" y="43"/>
                    <a:pt x="20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0" y="0"/>
                    <a:pt x="90" y="43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149"/>
                    <a:pt x="70" y="192"/>
                    <a:pt x="45" y="192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20" y="192"/>
                    <a:pt x="0" y="149"/>
                    <a:pt x="0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0"/>
            <p:cNvSpPr>
              <a:spLocks/>
            </p:cNvSpPr>
            <p:nvPr/>
          </p:nvSpPr>
          <p:spPr bwMode="auto">
            <a:xfrm>
              <a:off x="2278063" y="2074863"/>
              <a:ext cx="350838" cy="379413"/>
            </a:xfrm>
            <a:custGeom>
              <a:avLst/>
              <a:gdLst>
                <a:gd name="T0" fmla="*/ 0 w 124"/>
                <a:gd name="T1" fmla="*/ 2147483647 h 134"/>
                <a:gd name="T2" fmla="*/ 2147483647 w 124"/>
                <a:gd name="T3" fmla="*/ 0 h 134"/>
                <a:gd name="T4" fmla="*/ 2147483647 w 124"/>
                <a:gd name="T5" fmla="*/ 0 h 134"/>
                <a:gd name="T6" fmla="*/ 2147483647 w 124"/>
                <a:gd name="T7" fmla="*/ 0 h 134"/>
                <a:gd name="T8" fmla="*/ 2147483647 w 124"/>
                <a:gd name="T9" fmla="*/ 2147483647 h 134"/>
                <a:gd name="T10" fmla="*/ 2147483647 w 124"/>
                <a:gd name="T11" fmla="*/ 2147483647 h 134"/>
                <a:gd name="T12" fmla="*/ 2147483647 w 124"/>
                <a:gd name="T13" fmla="*/ 2147483647 h 134"/>
                <a:gd name="T14" fmla="*/ 2147483647 w 124"/>
                <a:gd name="T15" fmla="*/ 2147483647 h 134"/>
                <a:gd name="T16" fmla="*/ 2147483647 w 124"/>
                <a:gd name="T17" fmla="*/ 2147483647 h 134"/>
                <a:gd name="T18" fmla="*/ 2147483647 w 124"/>
                <a:gd name="T19" fmla="*/ 2147483647 h 134"/>
                <a:gd name="T20" fmla="*/ 0 w 124"/>
                <a:gd name="T21" fmla="*/ 2147483647 h 134"/>
                <a:gd name="T22" fmla="*/ 0 w 124"/>
                <a:gd name="T23" fmla="*/ 2147483647 h 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"/>
                <a:gd name="T37" fmla="*/ 0 h 134"/>
                <a:gd name="T38" fmla="*/ 124 w 124"/>
                <a:gd name="T39" fmla="*/ 134 h 1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" h="134">
                  <a:moveTo>
                    <a:pt x="0" y="67"/>
                  </a:moveTo>
                  <a:cubicBezTo>
                    <a:pt x="0" y="30"/>
                    <a:pt x="28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7" y="0"/>
                    <a:pt x="124" y="30"/>
                    <a:pt x="124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4" y="104"/>
                    <a:pt x="97" y="134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28" y="134"/>
                    <a:pt x="0" y="104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1"/>
            <p:cNvSpPr>
              <a:spLocks/>
            </p:cNvSpPr>
            <p:nvPr/>
          </p:nvSpPr>
          <p:spPr bwMode="auto">
            <a:xfrm>
              <a:off x="2403475" y="2360613"/>
              <a:ext cx="104775" cy="76200"/>
            </a:xfrm>
            <a:custGeom>
              <a:avLst/>
              <a:gdLst>
                <a:gd name="T0" fmla="*/ 0 w 37"/>
                <a:gd name="T1" fmla="*/ 2147483647 h 27"/>
                <a:gd name="T2" fmla="*/ 2147483647 w 37"/>
                <a:gd name="T3" fmla="*/ 0 h 27"/>
                <a:gd name="T4" fmla="*/ 2147483647 w 37"/>
                <a:gd name="T5" fmla="*/ 0 h 27"/>
                <a:gd name="T6" fmla="*/ 2147483647 w 37"/>
                <a:gd name="T7" fmla="*/ 2147483647 h 27"/>
                <a:gd name="T8" fmla="*/ 2147483647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2147483647 h 27"/>
                <a:gd name="T14" fmla="*/ 2147483647 w 37"/>
                <a:gd name="T15" fmla="*/ 2147483647 h 27"/>
                <a:gd name="T16" fmla="*/ 2147483647 w 37"/>
                <a:gd name="T17" fmla="*/ 2147483647 h 27"/>
                <a:gd name="T18" fmla="*/ 0 w 37"/>
                <a:gd name="T19" fmla="*/ 2147483647 h 27"/>
                <a:gd name="T20" fmla="*/ 0 w 37"/>
                <a:gd name="T21" fmla="*/ 2147483647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7"/>
                <a:gd name="T35" fmla="*/ 37 w 37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7">
                  <a:moveTo>
                    <a:pt x="0" y="13"/>
                  </a:moveTo>
                  <a:cubicBezTo>
                    <a:pt x="0" y="6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7" y="6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21"/>
                    <a:pt x="2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8" y="27"/>
                    <a:pt x="0" y="2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"/>
            <p:cNvSpPr>
              <a:spLocks/>
            </p:cNvSpPr>
            <p:nvPr/>
          </p:nvSpPr>
          <p:spPr bwMode="auto">
            <a:xfrm>
              <a:off x="2230438" y="1901825"/>
              <a:ext cx="455613" cy="458788"/>
            </a:xfrm>
            <a:custGeom>
              <a:avLst/>
              <a:gdLst>
                <a:gd name="T0" fmla="*/ 0 w 161"/>
                <a:gd name="T1" fmla="*/ 2147483647 h 162"/>
                <a:gd name="T2" fmla="*/ 2147483647 w 161"/>
                <a:gd name="T3" fmla="*/ 0 h 162"/>
                <a:gd name="T4" fmla="*/ 2147483647 w 161"/>
                <a:gd name="T5" fmla="*/ 0 h 162"/>
                <a:gd name="T6" fmla="*/ 2147483647 w 161"/>
                <a:gd name="T7" fmla="*/ 0 h 162"/>
                <a:gd name="T8" fmla="*/ 2147483647 w 161"/>
                <a:gd name="T9" fmla="*/ 2147483647 h 162"/>
                <a:gd name="T10" fmla="*/ 2147483647 w 161"/>
                <a:gd name="T11" fmla="*/ 2147483647 h 162"/>
                <a:gd name="T12" fmla="*/ 2147483647 w 161"/>
                <a:gd name="T13" fmla="*/ 2147483647 h 162"/>
                <a:gd name="T14" fmla="*/ 2147483647 w 161"/>
                <a:gd name="T15" fmla="*/ 2147483647 h 162"/>
                <a:gd name="T16" fmla="*/ 2147483647 w 161"/>
                <a:gd name="T17" fmla="*/ 2147483647 h 162"/>
                <a:gd name="T18" fmla="*/ 2147483647 w 161"/>
                <a:gd name="T19" fmla="*/ 2147483647 h 162"/>
                <a:gd name="T20" fmla="*/ 0 w 161"/>
                <a:gd name="T21" fmla="*/ 2147483647 h 162"/>
                <a:gd name="T22" fmla="*/ 0 w 161"/>
                <a:gd name="T23" fmla="*/ 2147483647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"/>
                <a:gd name="T37" fmla="*/ 0 h 162"/>
                <a:gd name="T38" fmla="*/ 161 w 161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1" h="162">
                  <a:moveTo>
                    <a:pt x="0" y="81"/>
                  </a:moveTo>
                  <a:cubicBezTo>
                    <a:pt x="0" y="36"/>
                    <a:pt x="36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26" y="0"/>
                    <a:pt x="161" y="36"/>
                    <a:pt x="161" y="81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1" y="126"/>
                    <a:pt x="126" y="162"/>
                    <a:pt x="81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36" y="162"/>
                    <a:pt x="0" y="126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2371725" y="2408238"/>
              <a:ext cx="152400" cy="266700"/>
            </a:xfrm>
            <a:custGeom>
              <a:avLst/>
              <a:gdLst>
                <a:gd name="T0" fmla="*/ 2147483647 w 96"/>
                <a:gd name="T1" fmla="*/ 2147483647 h 168"/>
                <a:gd name="T2" fmla="*/ 2147483647 w 96"/>
                <a:gd name="T3" fmla="*/ 0 h 168"/>
                <a:gd name="T4" fmla="*/ 2147483647 w 96"/>
                <a:gd name="T5" fmla="*/ 0 h 168"/>
                <a:gd name="T6" fmla="*/ 0 w 96"/>
                <a:gd name="T7" fmla="*/ 2147483647 h 168"/>
                <a:gd name="T8" fmla="*/ 2147483647 w 96"/>
                <a:gd name="T9" fmla="*/ 2147483647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8"/>
                <a:gd name="T17" fmla="*/ 96 w 96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8">
                  <a:moveTo>
                    <a:pt x="96" y="168"/>
                  </a:moveTo>
                  <a:lnTo>
                    <a:pt x="62" y="0"/>
                  </a:lnTo>
                  <a:lnTo>
                    <a:pt x="36" y="0"/>
                  </a:lnTo>
                  <a:lnTo>
                    <a:pt x="0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4"/>
            <p:cNvSpPr>
              <a:spLocks/>
            </p:cNvSpPr>
            <p:nvPr/>
          </p:nvSpPr>
          <p:spPr bwMode="auto">
            <a:xfrm>
              <a:off x="2371725" y="2606675"/>
              <a:ext cx="152400" cy="133350"/>
            </a:xfrm>
            <a:custGeom>
              <a:avLst/>
              <a:gdLst>
                <a:gd name="T0" fmla="*/ 0 w 96"/>
                <a:gd name="T1" fmla="*/ 2147483647 h 84"/>
                <a:gd name="T2" fmla="*/ 2147483647 w 96"/>
                <a:gd name="T3" fmla="*/ 0 h 84"/>
                <a:gd name="T4" fmla="*/ 2147483647 w 96"/>
                <a:gd name="T5" fmla="*/ 2147483647 h 84"/>
                <a:gd name="T6" fmla="*/ 2147483647 w 96"/>
                <a:gd name="T7" fmla="*/ 2147483647 h 84"/>
                <a:gd name="T8" fmla="*/ 0 w 96"/>
                <a:gd name="T9" fmla="*/ 21474836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84"/>
                <a:gd name="T17" fmla="*/ 96 w 9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84">
                  <a:moveTo>
                    <a:pt x="0" y="43"/>
                  </a:moveTo>
                  <a:lnTo>
                    <a:pt x="48" y="0"/>
                  </a:lnTo>
                  <a:lnTo>
                    <a:pt x="96" y="43"/>
                  </a:lnTo>
                  <a:lnTo>
                    <a:pt x="48" y="8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6526845" y="2796603"/>
            <a:ext cx="1472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API Developers</a:t>
            </a:r>
            <a:endParaRPr lang="en-US" sz="1400" b="1" dirty="0"/>
          </a:p>
        </p:txBody>
      </p:sp>
      <p:cxnSp>
        <p:nvCxnSpPr>
          <p:cNvPr id="249" name="Straight Arrow Connector 248"/>
          <p:cNvCxnSpPr/>
          <p:nvPr/>
        </p:nvCxnSpPr>
        <p:spPr bwMode="auto">
          <a:xfrm flipH="1" flipV="1">
            <a:off x="5155369" y="2646976"/>
            <a:ext cx="1176290" cy="2919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TextBox 249"/>
          <p:cNvSpPr txBox="1"/>
          <p:nvPr/>
        </p:nvSpPr>
        <p:spPr>
          <a:xfrm>
            <a:off x="6529345" y="2064593"/>
            <a:ext cx="147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API Administrators</a:t>
            </a:r>
            <a:endParaRPr lang="en-US" sz="1400" b="1" dirty="0"/>
          </a:p>
        </p:txBody>
      </p:sp>
      <p:cxnSp>
        <p:nvCxnSpPr>
          <p:cNvPr id="251" name="Straight Arrow Connector 250"/>
          <p:cNvCxnSpPr/>
          <p:nvPr/>
        </p:nvCxnSpPr>
        <p:spPr bwMode="auto">
          <a:xfrm flipH="1">
            <a:off x="5155369" y="2300624"/>
            <a:ext cx="1175030" cy="3463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67"/>
          <p:cNvGrpSpPr>
            <a:grpSpLocks noChangeAspect="1"/>
          </p:cNvGrpSpPr>
          <p:nvPr/>
        </p:nvGrpSpPr>
        <p:grpSpPr bwMode="auto">
          <a:xfrm>
            <a:off x="6330399" y="2770273"/>
            <a:ext cx="312505" cy="356776"/>
            <a:chOff x="2068513" y="1901825"/>
            <a:chExt cx="762000" cy="869951"/>
          </a:xfrm>
        </p:grpSpPr>
        <p:sp>
          <p:nvSpPr>
            <p:cNvPr id="262" name="Freeform 7"/>
            <p:cNvSpPr>
              <a:spLocks/>
            </p:cNvSpPr>
            <p:nvPr/>
          </p:nvSpPr>
          <p:spPr bwMode="auto">
            <a:xfrm>
              <a:off x="2068513" y="2465388"/>
              <a:ext cx="762000" cy="306388"/>
            </a:xfrm>
            <a:custGeom>
              <a:avLst/>
              <a:gdLst>
                <a:gd name="T0" fmla="*/ 0 w 269"/>
                <a:gd name="T1" fmla="*/ 2147483647 h 108"/>
                <a:gd name="T2" fmla="*/ 2147483647 w 269"/>
                <a:gd name="T3" fmla="*/ 0 h 108"/>
                <a:gd name="T4" fmla="*/ 2147483647 w 269"/>
                <a:gd name="T5" fmla="*/ 0 h 108"/>
                <a:gd name="T6" fmla="*/ 2147483647 w 269"/>
                <a:gd name="T7" fmla="*/ 0 h 108"/>
                <a:gd name="T8" fmla="*/ 2147483647 w 269"/>
                <a:gd name="T9" fmla="*/ 0 h 108"/>
                <a:gd name="T10" fmla="*/ 2147483647 w 269"/>
                <a:gd name="T11" fmla="*/ 0 h 108"/>
                <a:gd name="T12" fmla="*/ 2147483647 w 269"/>
                <a:gd name="T13" fmla="*/ 2147483647 h 108"/>
                <a:gd name="T14" fmla="*/ 2147483647 w 269"/>
                <a:gd name="T15" fmla="*/ 2147483647 h 108"/>
                <a:gd name="T16" fmla="*/ 2147483647 w 269"/>
                <a:gd name="T17" fmla="*/ 2147483647 h 108"/>
                <a:gd name="T18" fmla="*/ 2147483647 w 269"/>
                <a:gd name="T19" fmla="*/ 2147483647 h 108"/>
                <a:gd name="T20" fmla="*/ 2147483647 w 269"/>
                <a:gd name="T21" fmla="*/ 2147483647 h 108"/>
                <a:gd name="T22" fmla="*/ 2147483647 w 269"/>
                <a:gd name="T23" fmla="*/ 2147483647 h 108"/>
                <a:gd name="T24" fmla="*/ 2147483647 w 269"/>
                <a:gd name="T25" fmla="*/ 2147483647 h 108"/>
                <a:gd name="T26" fmla="*/ 2147483647 w 269"/>
                <a:gd name="T27" fmla="*/ 2147483647 h 108"/>
                <a:gd name="T28" fmla="*/ 2147483647 w 269"/>
                <a:gd name="T29" fmla="*/ 2147483647 h 108"/>
                <a:gd name="T30" fmla="*/ 2147483647 w 269"/>
                <a:gd name="T31" fmla="*/ 2147483647 h 108"/>
                <a:gd name="T32" fmla="*/ 0 w 269"/>
                <a:gd name="T33" fmla="*/ 2147483647 h 108"/>
                <a:gd name="T34" fmla="*/ 0 w 269"/>
                <a:gd name="T35" fmla="*/ 2147483647 h 108"/>
                <a:gd name="T36" fmla="*/ 0 w 269"/>
                <a:gd name="T37" fmla="*/ 2147483647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9"/>
                <a:gd name="T58" fmla="*/ 0 h 108"/>
                <a:gd name="T59" fmla="*/ 269 w 269"/>
                <a:gd name="T60" fmla="*/ 108 h 1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9" h="108">
                  <a:moveTo>
                    <a:pt x="0" y="15"/>
                  </a:moveTo>
                  <a:cubicBezTo>
                    <a:pt x="0" y="7"/>
                    <a:pt x="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2" y="0"/>
                    <a:pt x="269" y="7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101"/>
                    <a:pt x="262" y="108"/>
                    <a:pt x="254" y="108"/>
                  </a:cubicBezTo>
                  <a:cubicBezTo>
                    <a:pt x="254" y="108"/>
                    <a:pt x="254" y="108"/>
                    <a:pt x="254" y="108"/>
                  </a:cubicBezTo>
                  <a:cubicBezTo>
                    <a:pt x="254" y="108"/>
                    <a:pt x="254" y="108"/>
                    <a:pt x="254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6" y="108"/>
                    <a:pt x="0" y="101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8"/>
            <p:cNvSpPr>
              <a:spLocks/>
            </p:cNvSpPr>
            <p:nvPr/>
          </p:nvSpPr>
          <p:spPr bwMode="auto">
            <a:xfrm>
              <a:off x="2068513" y="2312988"/>
              <a:ext cx="762000" cy="361950"/>
            </a:xfrm>
            <a:custGeom>
              <a:avLst/>
              <a:gdLst>
                <a:gd name="T0" fmla="*/ 0 w 269"/>
                <a:gd name="T1" fmla="*/ 2147483647 h 128"/>
                <a:gd name="T2" fmla="*/ 2147483647 w 269"/>
                <a:gd name="T3" fmla="*/ 0 h 128"/>
                <a:gd name="T4" fmla="*/ 2147483647 w 269"/>
                <a:gd name="T5" fmla="*/ 0 h 128"/>
                <a:gd name="T6" fmla="*/ 2147483647 w 269"/>
                <a:gd name="T7" fmla="*/ 2147483647 h 128"/>
                <a:gd name="T8" fmla="*/ 2147483647 w 269"/>
                <a:gd name="T9" fmla="*/ 2147483647 h 128"/>
                <a:gd name="T10" fmla="*/ 2147483647 w 269"/>
                <a:gd name="T11" fmla="*/ 2147483647 h 128"/>
                <a:gd name="T12" fmla="*/ 2147483647 w 269"/>
                <a:gd name="T13" fmla="*/ 2147483647 h 128"/>
                <a:gd name="T14" fmla="*/ 2147483647 w 269"/>
                <a:gd name="T15" fmla="*/ 2147483647 h 128"/>
                <a:gd name="T16" fmla="*/ 2147483647 w 269"/>
                <a:gd name="T17" fmla="*/ 2147483647 h 128"/>
                <a:gd name="T18" fmla="*/ 0 w 269"/>
                <a:gd name="T19" fmla="*/ 2147483647 h 128"/>
                <a:gd name="T20" fmla="*/ 0 w 269"/>
                <a:gd name="T21" fmla="*/ 2147483647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9"/>
                <a:gd name="T34" fmla="*/ 0 h 128"/>
                <a:gd name="T35" fmla="*/ 269 w 26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9" h="128">
                  <a:moveTo>
                    <a:pt x="0" y="64"/>
                  </a:moveTo>
                  <a:cubicBezTo>
                    <a:pt x="0" y="29"/>
                    <a:pt x="60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209" y="0"/>
                    <a:pt x="269" y="29"/>
                    <a:pt x="269" y="64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69" y="99"/>
                    <a:pt x="209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60" y="128"/>
                    <a:pt x="0" y="99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9"/>
            <p:cNvSpPr>
              <a:spLocks/>
            </p:cNvSpPr>
            <p:nvPr/>
          </p:nvSpPr>
          <p:spPr bwMode="auto">
            <a:xfrm>
              <a:off x="2325688" y="2208213"/>
              <a:ext cx="255588" cy="542925"/>
            </a:xfrm>
            <a:custGeom>
              <a:avLst/>
              <a:gdLst>
                <a:gd name="T0" fmla="*/ 0 w 90"/>
                <a:gd name="T1" fmla="*/ 2147483647 h 192"/>
                <a:gd name="T2" fmla="*/ 2147483647 w 90"/>
                <a:gd name="T3" fmla="*/ 0 h 192"/>
                <a:gd name="T4" fmla="*/ 2147483647 w 90"/>
                <a:gd name="T5" fmla="*/ 0 h 192"/>
                <a:gd name="T6" fmla="*/ 2147483647 w 90"/>
                <a:gd name="T7" fmla="*/ 0 h 192"/>
                <a:gd name="T8" fmla="*/ 2147483647 w 90"/>
                <a:gd name="T9" fmla="*/ 2147483647 h 192"/>
                <a:gd name="T10" fmla="*/ 2147483647 w 90"/>
                <a:gd name="T11" fmla="*/ 2147483647 h 192"/>
                <a:gd name="T12" fmla="*/ 2147483647 w 90"/>
                <a:gd name="T13" fmla="*/ 2147483647 h 192"/>
                <a:gd name="T14" fmla="*/ 2147483647 w 90"/>
                <a:gd name="T15" fmla="*/ 2147483647 h 192"/>
                <a:gd name="T16" fmla="*/ 2147483647 w 90"/>
                <a:gd name="T17" fmla="*/ 2147483647 h 192"/>
                <a:gd name="T18" fmla="*/ 0 w 90"/>
                <a:gd name="T19" fmla="*/ 2147483647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92"/>
                <a:gd name="T32" fmla="*/ 90 w 90"/>
                <a:gd name="T33" fmla="*/ 192 h 1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92">
                  <a:moveTo>
                    <a:pt x="0" y="96"/>
                  </a:moveTo>
                  <a:cubicBezTo>
                    <a:pt x="0" y="43"/>
                    <a:pt x="20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0" y="0"/>
                    <a:pt x="90" y="43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149"/>
                    <a:pt x="70" y="192"/>
                    <a:pt x="45" y="192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20" y="192"/>
                    <a:pt x="0" y="149"/>
                    <a:pt x="0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10"/>
            <p:cNvSpPr>
              <a:spLocks/>
            </p:cNvSpPr>
            <p:nvPr/>
          </p:nvSpPr>
          <p:spPr bwMode="auto">
            <a:xfrm>
              <a:off x="2278063" y="2074863"/>
              <a:ext cx="350838" cy="379413"/>
            </a:xfrm>
            <a:custGeom>
              <a:avLst/>
              <a:gdLst>
                <a:gd name="T0" fmla="*/ 0 w 124"/>
                <a:gd name="T1" fmla="*/ 2147483647 h 134"/>
                <a:gd name="T2" fmla="*/ 2147483647 w 124"/>
                <a:gd name="T3" fmla="*/ 0 h 134"/>
                <a:gd name="T4" fmla="*/ 2147483647 w 124"/>
                <a:gd name="T5" fmla="*/ 0 h 134"/>
                <a:gd name="T6" fmla="*/ 2147483647 w 124"/>
                <a:gd name="T7" fmla="*/ 0 h 134"/>
                <a:gd name="T8" fmla="*/ 2147483647 w 124"/>
                <a:gd name="T9" fmla="*/ 2147483647 h 134"/>
                <a:gd name="T10" fmla="*/ 2147483647 w 124"/>
                <a:gd name="T11" fmla="*/ 2147483647 h 134"/>
                <a:gd name="T12" fmla="*/ 2147483647 w 124"/>
                <a:gd name="T13" fmla="*/ 2147483647 h 134"/>
                <a:gd name="T14" fmla="*/ 2147483647 w 124"/>
                <a:gd name="T15" fmla="*/ 2147483647 h 134"/>
                <a:gd name="T16" fmla="*/ 2147483647 w 124"/>
                <a:gd name="T17" fmla="*/ 2147483647 h 134"/>
                <a:gd name="T18" fmla="*/ 2147483647 w 124"/>
                <a:gd name="T19" fmla="*/ 2147483647 h 134"/>
                <a:gd name="T20" fmla="*/ 0 w 124"/>
                <a:gd name="T21" fmla="*/ 2147483647 h 134"/>
                <a:gd name="T22" fmla="*/ 0 w 124"/>
                <a:gd name="T23" fmla="*/ 2147483647 h 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"/>
                <a:gd name="T37" fmla="*/ 0 h 134"/>
                <a:gd name="T38" fmla="*/ 124 w 124"/>
                <a:gd name="T39" fmla="*/ 134 h 1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" h="134">
                  <a:moveTo>
                    <a:pt x="0" y="67"/>
                  </a:moveTo>
                  <a:cubicBezTo>
                    <a:pt x="0" y="30"/>
                    <a:pt x="28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7" y="0"/>
                    <a:pt x="124" y="30"/>
                    <a:pt x="124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4" y="104"/>
                    <a:pt x="97" y="134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28" y="134"/>
                    <a:pt x="0" y="104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11"/>
            <p:cNvSpPr>
              <a:spLocks/>
            </p:cNvSpPr>
            <p:nvPr/>
          </p:nvSpPr>
          <p:spPr bwMode="auto">
            <a:xfrm>
              <a:off x="2403475" y="2360613"/>
              <a:ext cx="104775" cy="76200"/>
            </a:xfrm>
            <a:custGeom>
              <a:avLst/>
              <a:gdLst>
                <a:gd name="T0" fmla="*/ 0 w 37"/>
                <a:gd name="T1" fmla="*/ 2147483647 h 27"/>
                <a:gd name="T2" fmla="*/ 2147483647 w 37"/>
                <a:gd name="T3" fmla="*/ 0 h 27"/>
                <a:gd name="T4" fmla="*/ 2147483647 w 37"/>
                <a:gd name="T5" fmla="*/ 0 h 27"/>
                <a:gd name="T6" fmla="*/ 2147483647 w 37"/>
                <a:gd name="T7" fmla="*/ 2147483647 h 27"/>
                <a:gd name="T8" fmla="*/ 2147483647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2147483647 h 27"/>
                <a:gd name="T14" fmla="*/ 2147483647 w 37"/>
                <a:gd name="T15" fmla="*/ 2147483647 h 27"/>
                <a:gd name="T16" fmla="*/ 2147483647 w 37"/>
                <a:gd name="T17" fmla="*/ 2147483647 h 27"/>
                <a:gd name="T18" fmla="*/ 0 w 37"/>
                <a:gd name="T19" fmla="*/ 2147483647 h 27"/>
                <a:gd name="T20" fmla="*/ 0 w 37"/>
                <a:gd name="T21" fmla="*/ 2147483647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7"/>
                <a:gd name="T35" fmla="*/ 37 w 37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7">
                  <a:moveTo>
                    <a:pt x="0" y="13"/>
                  </a:moveTo>
                  <a:cubicBezTo>
                    <a:pt x="0" y="6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7" y="6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21"/>
                    <a:pt x="2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8" y="27"/>
                    <a:pt x="0" y="2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12"/>
            <p:cNvSpPr>
              <a:spLocks/>
            </p:cNvSpPr>
            <p:nvPr/>
          </p:nvSpPr>
          <p:spPr bwMode="auto">
            <a:xfrm>
              <a:off x="2230438" y="1901825"/>
              <a:ext cx="455613" cy="458788"/>
            </a:xfrm>
            <a:custGeom>
              <a:avLst/>
              <a:gdLst>
                <a:gd name="T0" fmla="*/ 0 w 161"/>
                <a:gd name="T1" fmla="*/ 2147483647 h 162"/>
                <a:gd name="T2" fmla="*/ 2147483647 w 161"/>
                <a:gd name="T3" fmla="*/ 0 h 162"/>
                <a:gd name="T4" fmla="*/ 2147483647 w 161"/>
                <a:gd name="T5" fmla="*/ 0 h 162"/>
                <a:gd name="T6" fmla="*/ 2147483647 w 161"/>
                <a:gd name="T7" fmla="*/ 0 h 162"/>
                <a:gd name="T8" fmla="*/ 2147483647 w 161"/>
                <a:gd name="T9" fmla="*/ 2147483647 h 162"/>
                <a:gd name="T10" fmla="*/ 2147483647 w 161"/>
                <a:gd name="T11" fmla="*/ 2147483647 h 162"/>
                <a:gd name="T12" fmla="*/ 2147483647 w 161"/>
                <a:gd name="T13" fmla="*/ 2147483647 h 162"/>
                <a:gd name="T14" fmla="*/ 2147483647 w 161"/>
                <a:gd name="T15" fmla="*/ 2147483647 h 162"/>
                <a:gd name="T16" fmla="*/ 2147483647 w 161"/>
                <a:gd name="T17" fmla="*/ 2147483647 h 162"/>
                <a:gd name="T18" fmla="*/ 2147483647 w 161"/>
                <a:gd name="T19" fmla="*/ 2147483647 h 162"/>
                <a:gd name="T20" fmla="*/ 0 w 161"/>
                <a:gd name="T21" fmla="*/ 2147483647 h 162"/>
                <a:gd name="T22" fmla="*/ 0 w 161"/>
                <a:gd name="T23" fmla="*/ 2147483647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"/>
                <a:gd name="T37" fmla="*/ 0 h 162"/>
                <a:gd name="T38" fmla="*/ 161 w 161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1" h="162">
                  <a:moveTo>
                    <a:pt x="0" y="81"/>
                  </a:moveTo>
                  <a:cubicBezTo>
                    <a:pt x="0" y="36"/>
                    <a:pt x="36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26" y="0"/>
                    <a:pt x="161" y="36"/>
                    <a:pt x="161" y="81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1" y="126"/>
                    <a:pt x="126" y="162"/>
                    <a:pt x="81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36" y="162"/>
                    <a:pt x="0" y="126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13"/>
            <p:cNvSpPr>
              <a:spLocks/>
            </p:cNvSpPr>
            <p:nvPr/>
          </p:nvSpPr>
          <p:spPr bwMode="auto">
            <a:xfrm>
              <a:off x="2371725" y="2408238"/>
              <a:ext cx="152400" cy="266700"/>
            </a:xfrm>
            <a:custGeom>
              <a:avLst/>
              <a:gdLst>
                <a:gd name="T0" fmla="*/ 2147483647 w 96"/>
                <a:gd name="T1" fmla="*/ 2147483647 h 168"/>
                <a:gd name="T2" fmla="*/ 2147483647 w 96"/>
                <a:gd name="T3" fmla="*/ 0 h 168"/>
                <a:gd name="T4" fmla="*/ 2147483647 w 96"/>
                <a:gd name="T5" fmla="*/ 0 h 168"/>
                <a:gd name="T6" fmla="*/ 0 w 96"/>
                <a:gd name="T7" fmla="*/ 2147483647 h 168"/>
                <a:gd name="T8" fmla="*/ 2147483647 w 96"/>
                <a:gd name="T9" fmla="*/ 2147483647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8"/>
                <a:gd name="T17" fmla="*/ 96 w 96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8">
                  <a:moveTo>
                    <a:pt x="96" y="168"/>
                  </a:moveTo>
                  <a:lnTo>
                    <a:pt x="62" y="0"/>
                  </a:lnTo>
                  <a:lnTo>
                    <a:pt x="36" y="0"/>
                  </a:lnTo>
                  <a:lnTo>
                    <a:pt x="0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14"/>
            <p:cNvSpPr>
              <a:spLocks/>
            </p:cNvSpPr>
            <p:nvPr/>
          </p:nvSpPr>
          <p:spPr bwMode="auto">
            <a:xfrm>
              <a:off x="2371725" y="2606675"/>
              <a:ext cx="152400" cy="133350"/>
            </a:xfrm>
            <a:custGeom>
              <a:avLst/>
              <a:gdLst>
                <a:gd name="T0" fmla="*/ 0 w 96"/>
                <a:gd name="T1" fmla="*/ 2147483647 h 84"/>
                <a:gd name="T2" fmla="*/ 2147483647 w 96"/>
                <a:gd name="T3" fmla="*/ 0 h 84"/>
                <a:gd name="T4" fmla="*/ 2147483647 w 96"/>
                <a:gd name="T5" fmla="*/ 2147483647 h 84"/>
                <a:gd name="T6" fmla="*/ 2147483647 w 96"/>
                <a:gd name="T7" fmla="*/ 2147483647 h 84"/>
                <a:gd name="T8" fmla="*/ 0 w 96"/>
                <a:gd name="T9" fmla="*/ 21474836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84"/>
                <a:gd name="T17" fmla="*/ 96 w 9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84">
                  <a:moveTo>
                    <a:pt x="0" y="43"/>
                  </a:moveTo>
                  <a:lnTo>
                    <a:pt x="48" y="0"/>
                  </a:lnTo>
                  <a:lnTo>
                    <a:pt x="96" y="43"/>
                  </a:lnTo>
                  <a:lnTo>
                    <a:pt x="48" y="8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67"/>
          <p:cNvGrpSpPr>
            <a:grpSpLocks noChangeAspect="1"/>
          </p:cNvGrpSpPr>
          <p:nvPr/>
        </p:nvGrpSpPr>
        <p:grpSpPr bwMode="auto">
          <a:xfrm>
            <a:off x="6331659" y="2151859"/>
            <a:ext cx="312505" cy="356776"/>
            <a:chOff x="2068513" y="1901825"/>
            <a:chExt cx="762000" cy="869951"/>
          </a:xfrm>
        </p:grpSpPr>
        <p:sp>
          <p:nvSpPr>
            <p:cNvPr id="254" name="Freeform 7"/>
            <p:cNvSpPr>
              <a:spLocks/>
            </p:cNvSpPr>
            <p:nvPr/>
          </p:nvSpPr>
          <p:spPr bwMode="auto">
            <a:xfrm>
              <a:off x="2068513" y="2465388"/>
              <a:ext cx="762000" cy="306388"/>
            </a:xfrm>
            <a:custGeom>
              <a:avLst/>
              <a:gdLst>
                <a:gd name="T0" fmla="*/ 0 w 269"/>
                <a:gd name="T1" fmla="*/ 2147483647 h 108"/>
                <a:gd name="T2" fmla="*/ 2147483647 w 269"/>
                <a:gd name="T3" fmla="*/ 0 h 108"/>
                <a:gd name="T4" fmla="*/ 2147483647 w 269"/>
                <a:gd name="T5" fmla="*/ 0 h 108"/>
                <a:gd name="T6" fmla="*/ 2147483647 w 269"/>
                <a:gd name="T7" fmla="*/ 0 h 108"/>
                <a:gd name="T8" fmla="*/ 2147483647 w 269"/>
                <a:gd name="T9" fmla="*/ 0 h 108"/>
                <a:gd name="T10" fmla="*/ 2147483647 w 269"/>
                <a:gd name="T11" fmla="*/ 0 h 108"/>
                <a:gd name="T12" fmla="*/ 2147483647 w 269"/>
                <a:gd name="T13" fmla="*/ 2147483647 h 108"/>
                <a:gd name="T14" fmla="*/ 2147483647 w 269"/>
                <a:gd name="T15" fmla="*/ 2147483647 h 108"/>
                <a:gd name="T16" fmla="*/ 2147483647 w 269"/>
                <a:gd name="T17" fmla="*/ 2147483647 h 108"/>
                <a:gd name="T18" fmla="*/ 2147483647 w 269"/>
                <a:gd name="T19" fmla="*/ 2147483647 h 108"/>
                <a:gd name="T20" fmla="*/ 2147483647 w 269"/>
                <a:gd name="T21" fmla="*/ 2147483647 h 108"/>
                <a:gd name="T22" fmla="*/ 2147483647 w 269"/>
                <a:gd name="T23" fmla="*/ 2147483647 h 108"/>
                <a:gd name="T24" fmla="*/ 2147483647 w 269"/>
                <a:gd name="T25" fmla="*/ 2147483647 h 108"/>
                <a:gd name="T26" fmla="*/ 2147483647 w 269"/>
                <a:gd name="T27" fmla="*/ 2147483647 h 108"/>
                <a:gd name="T28" fmla="*/ 2147483647 w 269"/>
                <a:gd name="T29" fmla="*/ 2147483647 h 108"/>
                <a:gd name="T30" fmla="*/ 2147483647 w 269"/>
                <a:gd name="T31" fmla="*/ 2147483647 h 108"/>
                <a:gd name="T32" fmla="*/ 0 w 269"/>
                <a:gd name="T33" fmla="*/ 2147483647 h 108"/>
                <a:gd name="T34" fmla="*/ 0 w 269"/>
                <a:gd name="T35" fmla="*/ 2147483647 h 108"/>
                <a:gd name="T36" fmla="*/ 0 w 269"/>
                <a:gd name="T37" fmla="*/ 2147483647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9"/>
                <a:gd name="T58" fmla="*/ 0 h 108"/>
                <a:gd name="T59" fmla="*/ 269 w 269"/>
                <a:gd name="T60" fmla="*/ 108 h 1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9" h="108">
                  <a:moveTo>
                    <a:pt x="0" y="15"/>
                  </a:moveTo>
                  <a:cubicBezTo>
                    <a:pt x="0" y="7"/>
                    <a:pt x="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2" y="0"/>
                    <a:pt x="269" y="7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101"/>
                    <a:pt x="262" y="108"/>
                    <a:pt x="254" y="108"/>
                  </a:cubicBezTo>
                  <a:cubicBezTo>
                    <a:pt x="254" y="108"/>
                    <a:pt x="254" y="108"/>
                    <a:pt x="254" y="108"/>
                  </a:cubicBezTo>
                  <a:cubicBezTo>
                    <a:pt x="254" y="108"/>
                    <a:pt x="254" y="108"/>
                    <a:pt x="254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6" y="108"/>
                    <a:pt x="0" y="101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8"/>
            <p:cNvSpPr>
              <a:spLocks/>
            </p:cNvSpPr>
            <p:nvPr/>
          </p:nvSpPr>
          <p:spPr bwMode="auto">
            <a:xfrm>
              <a:off x="2068513" y="2312988"/>
              <a:ext cx="762000" cy="361950"/>
            </a:xfrm>
            <a:custGeom>
              <a:avLst/>
              <a:gdLst>
                <a:gd name="T0" fmla="*/ 0 w 269"/>
                <a:gd name="T1" fmla="*/ 2147483647 h 128"/>
                <a:gd name="T2" fmla="*/ 2147483647 w 269"/>
                <a:gd name="T3" fmla="*/ 0 h 128"/>
                <a:gd name="T4" fmla="*/ 2147483647 w 269"/>
                <a:gd name="T5" fmla="*/ 0 h 128"/>
                <a:gd name="T6" fmla="*/ 2147483647 w 269"/>
                <a:gd name="T7" fmla="*/ 2147483647 h 128"/>
                <a:gd name="T8" fmla="*/ 2147483647 w 269"/>
                <a:gd name="T9" fmla="*/ 2147483647 h 128"/>
                <a:gd name="T10" fmla="*/ 2147483647 w 269"/>
                <a:gd name="T11" fmla="*/ 2147483647 h 128"/>
                <a:gd name="T12" fmla="*/ 2147483647 w 269"/>
                <a:gd name="T13" fmla="*/ 2147483647 h 128"/>
                <a:gd name="T14" fmla="*/ 2147483647 w 269"/>
                <a:gd name="T15" fmla="*/ 2147483647 h 128"/>
                <a:gd name="T16" fmla="*/ 2147483647 w 269"/>
                <a:gd name="T17" fmla="*/ 2147483647 h 128"/>
                <a:gd name="T18" fmla="*/ 0 w 269"/>
                <a:gd name="T19" fmla="*/ 2147483647 h 128"/>
                <a:gd name="T20" fmla="*/ 0 w 269"/>
                <a:gd name="T21" fmla="*/ 2147483647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9"/>
                <a:gd name="T34" fmla="*/ 0 h 128"/>
                <a:gd name="T35" fmla="*/ 269 w 26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9" h="128">
                  <a:moveTo>
                    <a:pt x="0" y="64"/>
                  </a:moveTo>
                  <a:cubicBezTo>
                    <a:pt x="0" y="29"/>
                    <a:pt x="60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209" y="0"/>
                    <a:pt x="269" y="29"/>
                    <a:pt x="269" y="64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69" y="99"/>
                    <a:pt x="209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60" y="128"/>
                    <a:pt x="0" y="99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9"/>
            <p:cNvSpPr>
              <a:spLocks/>
            </p:cNvSpPr>
            <p:nvPr/>
          </p:nvSpPr>
          <p:spPr bwMode="auto">
            <a:xfrm>
              <a:off x="2325688" y="2208213"/>
              <a:ext cx="255588" cy="542925"/>
            </a:xfrm>
            <a:custGeom>
              <a:avLst/>
              <a:gdLst>
                <a:gd name="T0" fmla="*/ 0 w 90"/>
                <a:gd name="T1" fmla="*/ 2147483647 h 192"/>
                <a:gd name="T2" fmla="*/ 2147483647 w 90"/>
                <a:gd name="T3" fmla="*/ 0 h 192"/>
                <a:gd name="T4" fmla="*/ 2147483647 w 90"/>
                <a:gd name="T5" fmla="*/ 0 h 192"/>
                <a:gd name="T6" fmla="*/ 2147483647 w 90"/>
                <a:gd name="T7" fmla="*/ 0 h 192"/>
                <a:gd name="T8" fmla="*/ 2147483647 w 90"/>
                <a:gd name="T9" fmla="*/ 2147483647 h 192"/>
                <a:gd name="T10" fmla="*/ 2147483647 w 90"/>
                <a:gd name="T11" fmla="*/ 2147483647 h 192"/>
                <a:gd name="T12" fmla="*/ 2147483647 w 90"/>
                <a:gd name="T13" fmla="*/ 2147483647 h 192"/>
                <a:gd name="T14" fmla="*/ 2147483647 w 90"/>
                <a:gd name="T15" fmla="*/ 2147483647 h 192"/>
                <a:gd name="T16" fmla="*/ 2147483647 w 90"/>
                <a:gd name="T17" fmla="*/ 2147483647 h 192"/>
                <a:gd name="T18" fmla="*/ 0 w 90"/>
                <a:gd name="T19" fmla="*/ 2147483647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92"/>
                <a:gd name="T32" fmla="*/ 90 w 90"/>
                <a:gd name="T33" fmla="*/ 192 h 1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92">
                  <a:moveTo>
                    <a:pt x="0" y="96"/>
                  </a:moveTo>
                  <a:cubicBezTo>
                    <a:pt x="0" y="43"/>
                    <a:pt x="20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0" y="0"/>
                    <a:pt x="90" y="43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149"/>
                    <a:pt x="70" y="192"/>
                    <a:pt x="45" y="192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20" y="192"/>
                    <a:pt x="0" y="149"/>
                    <a:pt x="0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10"/>
            <p:cNvSpPr>
              <a:spLocks/>
            </p:cNvSpPr>
            <p:nvPr/>
          </p:nvSpPr>
          <p:spPr bwMode="auto">
            <a:xfrm>
              <a:off x="2278063" y="2074863"/>
              <a:ext cx="350838" cy="379413"/>
            </a:xfrm>
            <a:custGeom>
              <a:avLst/>
              <a:gdLst>
                <a:gd name="T0" fmla="*/ 0 w 124"/>
                <a:gd name="T1" fmla="*/ 2147483647 h 134"/>
                <a:gd name="T2" fmla="*/ 2147483647 w 124"/>
                <a:gd name="T3" fmla="*/ 0 h 134"/>
                <a:gd name="T4" fmla="*/ 2147483647 w 124"/>
                <a:gd name="T5" fmla="*/ 0 h 134"/>
                <a:gd name="T6" fmla="*/ 2147483647 w 124"/>
                <a:gd name="T7" fmla="*/ 0 h 134"/>
                <a:gd name="T8" fmla="*/ 2147483647 w 124"/>
                <a:gd name="T9" fmla="*/ 2147483647 h 134"/>
                <a:gd name="T10" fmla="*/ 2147483647 w 124"/>
                <a:gd name="T11" fmla="*/ 2147483647 h 134"/>
                <a:gd name="T12" fmla="*/ 2147483647 w 124"/>
                <a:gd name="T13" fmla="*/ 2147483647 h 134"/>
                <a:gd name="T14" fmla="*/ 2147483647 w 124"/>
                <a:gd name="T15" fmla="*/ 2147483647 h 134"/>
                <a:gd name="T16" fmla="*/ 2147483647 w 124"/>
                <a:gd name="T17" fmla="*/ 2147483647 h 134"/>
                <a:gd name="T18" fmla="*/ 2147483647 w 124"/>
                <a:gd name="T19" fmla="*/ 2147483647 h 134"/>
                <a:gd name="T20" fmla="*/ 0 w 124"/>
                <a:gd name="T21" fmla="*/ 2147483647 h 134"/>
                <a:gd name="T22" fmla="*/ 0 w 124"/>
                <a:gd name="T23" fmla="*/ 2147483647 h 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"/>
                <a:gd name="T37" fmla="*/ 0 h 134"/>
                <a:gd name="T38" fmla="*/ 124 w 124"/>
                <a:gd name="T39" fmla="*/ 134 h 1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" h="134">
                  <a:moveTo>
                    <a:pt x="0" y="67"/>
                  </a:moveTo>
                  <a:cubicBezTo>
                    <a:pt x="0" y="30"/>
                    <a:pt x="28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7" y="0"/>
                    <a:pt x="124" y="30"/>
                    <a:pt x="124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4" y="104"/>
                    <a:pt x="97" y="134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28" y="134"/>
                    <a:pt x="0" y="104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1"/>
            <p:cNvSpPr>
              <a:spLocks/>
            </p:cNvSpPr>
            <p:nvPr/>
          </p:nvSpPr>
          <p:spPr bwMode="auto">
            <a:xfrm>
              <a:off x="2403475" y="2360613"/>
              <a:ext cx="104775" cy="76200"/>
            </a:xfrm>
            <a:custGeom>
              <a:avLst/>
              <a:gdLst>
                <a:gd name="T0" fmla="*/ 0 w 37"/>
                <a:gd name="T1" fmla="*/ 2147483647 h 27"/>
                <a:gd name="T2" fmla="*/ 2147483647 w 37"/>
                <a:gd name="T3" fmla="*/ 0 h 27"/>
                <a:gd name="T4" fmla="*/ 2147483647 w 37"/>
                <a:gd name="T5" fmla="*/ 0 h 27"/>
                <a:gd name="T6" fmla="*/ 2147483647 w 37"/>
                <a:gd name="T7" fmla="*/ 2147483647 h 27"/>
                <a:gd name="T8" fmla="*/ 2147483647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2147483647 h 27"/>
                <a:gd name="T14" fmla="*/ 2147483647 w 37"/>
                <a:gd name="T15" fmla="*/ 2147483647 h 27"/>
                <a:gd name="T16" fmla="*/ 2147483647 w 37"/>
                <a:gd name="T17" fmla="*/ 2147483647 h 27"/>
                <a:gd name="T18" fmla="*/ 0 w 37"/>
                <a:gd name="T19" fmla="*/ 2147483647 h 27"/>
                <a:gd name="T20" fmla="*/ 0 w 37"/>
                <a:gd name="T21" fmla="*/ 2147483647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7"/>
                <a:gd name="T35" fmla="*/ 37 w 37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7">
                  <a:moveTo>
                    <a:pt x="0" y="13"/>
                  </a:moveTo>
                  <a:cubicBezTo>
                    <a:pt x="0" y="6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7" y="6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21"/>
                    <a:pt x="2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8" y="27"/>
                    <a:pt x="0" y="2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2"/>
            <p:cNvSpPr>
              <a:spLocks/>
            </p:cNvSpPr>
            <p:nvPr/>
          </p:nvSpPr>
          <p:spPr bwMode="auto">
            <a:xfrm>
              <a:off x="2230438" y="1901825"/>
              <a:ext cx="455613" cy="458788"/>
            </a:xfrm>
            <a:custGeom>
              <a:avLst/>
              <a:gdLst>
                <a:gd name="T0" fmla="*/ 0 w 161"/>
                <a:gd name="T1" fmla="*/ 2147483647 h 162"/>
                <a:gd name="T2" fmla="*/ 2147483647 w 161"/>
                <a:gd name="T3" fmla="*/ 0 h 162"/>
                <a:gd name="T4" fmla="*/ 2147483647 w 161"/>
                <a:gd name="T5" fmla="*/ 0 h 162"/>
                <a:gd name="T6" fmla="*/ 2147483647 w 161"/>
                <a:gd name="T7" fmla="*/ 0 h 162"/>
                <a:gd name="T8" fmla="*/ 2147483647 w 161"/>
                <a:gd name="T9" fmla="*/ 2147483647 h 162"/>
                <a:gd name="T10" fmla="*/ 2147483647 w 161"/>
                <a:gd name="T11" fmla="*/ 2147483647 h 162"/>
                <a:gd name="T12" fmla="*/ 2147483647 w 161"/>
                <a:gd name="T13" fmla="*/ 2147483647 h 162"/>
                <a:gd name="T14" fmla="*/ 2147483647 w 161"/>
                <a:gd name="T15" fmla="*/ 2147483647 h 162"/>
                <a:gd name="T16" fmla="*/ 2147483647 w 161"/>
                <a:gd name="T17" fmla="*/ 2147483647 h 162"/>
                <a:gd name="T18" fmla="*/ 2147483647 w 161"/>
                <a:gd name="T19" fmla="*/ 2147483647 h 162"/>
                <a:gd name="T20" fmla="*/ 0 w 161"/>
                <a:gd name="T21" fmla="*/ 2147483647 h 162"/>
                <a:gd name="T22" fmla="*/ 0 w 161"/>
                <a:gd name="T23" fmla="*/ 2147483647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"/>
                <a:gd name="T37" fmla="*/ 0 h 162"/>
                <a:gd name="T38" fmla="*/ 161 w 161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1" h="162">
                  <a:moveTo>
                    <a:pt x="0" y="81"/>
                  </a:moveTo>
                  <a:cubicBezTo>
                    <a:pt x="0" y="36"/>
                    <a:pt x="36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26" y="0"/>
                    <a:pt x="161" y="36"/>
                    <a:pt x="161" y="81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1" y="126"/>
                    <a:pt x="126" y="162"/>
                    <a:pt x="81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36" y="162"/>
                    <a:pt x="0" y="126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3"/>
            <p:cNvSpPr>
              <a:spLocks/>
            </p:cNvSpPr>
            <p:nvPr/>
          </p:nvSpPr>
          <p:spPr bwMode="auto">
            <a:xfrm>
              <a:off x="2371725" y="2408238"/>
              <a:ext cx="152400" cy="266700"/>
            </a:xfrm>
            <a:custGeom>
              <a:avLst/>
              <a:gdLst>
                <a:gd name="T0" fmla="*/ 2147483647 w 96"/>
                <a:gd name="T1" fmla="*/ 2147483647 h 168"/>
                <a:gd name="T2" fmla="*/ 2147483647 w 96"/>
                <a:gd name="T3" fmla="*/ 0 h 168"/>
                <a:gd name="T4" fmla="*/ 2147483647 w 96"/>
                <a:gd name="T5" fmla="*/ 0 h 168"/>
                <a:gd name="T6" fmla="*/ 0 w 96"/>
                <a:gd name="T7" fmla="*/ 2147483647 h 168"/>
                <a:gd name="T8" fmla="*/ 2147483647 w 96"/>
                <a:gd name="T9" fmla="*/ 2147483647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8"/>
                <a:gd name="T17" fmla="*/ 96 w 96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8">
                  <a:moveTo>
                    <a:pt x="96" y="168"/>
                  </a:moveTo>
                  <a:lnTo>
                    <a:pt x="62" y="0"/>
                  </a:lnTo>
                  <a:lnTo>
                    <a:pt x="36" y="0"/>
                  </a:lnTo>
                  <a:lnTo>
                    <a:pt x="0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14"/>
            <p:cNvSpPr>
              <a:spLocks/>
            </p:cNvSpPr>
            <p:nvPr/>
          </p:nvSpPr>
          <p:spPr bwMode="auto">
            <a:xfrm>
              <a:off x="2371725" y="2606675"/>
              <a:ext cx="152400" cy="133350"/>
            </a:xfrm>
            <a:custGeom>
              <a:avLst/>
              <a:gdLst>
                <a:gd name="T0" fmla="*/ 0 w 96"/>
                <a:gd name="T1" fmla="*/ 2147483647 h 84"/>
                <a:gd name="T2" fmla="*/ 2147483647 w 96"/>
                <a:gd name="T3" fmla="*/ 0 h 84"/>
                <a:gd name="T4" fmla="*/ 2147483647 w 96"/>
                <a:gd name="T5" fmla="*/ 2147483647 h 84"/>
                <a:gd name="T6" fmla="*/ 2147483647 w 96"/>
                <a:gd name="T7" fmla="*/ 2147483647 h 84"/>
                <a:gd name="T8" fmla="*/ 0 w 96"/>
                <a:gd name="T9" fmla="*/ 21474836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84"/>
                <a:gd name="T17" fmla="*/ 96 w 9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84">
                  <a:moveTo>
                    <a:pt x="0" y="43"/>
                  </a:moveTo>
                  <a:lnTo>
                    <a:pt x="48" y="0"/>
                  </a:lnTo>
                  <a:lnTo>
                    <a:pt x="96" y="43"/>
                  </a:lnTo>
                  <a:lnTo>
                    <a:pt x="48" y="8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147787" y="1622660"/>
            <a:ext cx="2066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Self-register to resources</a:t>
            </a: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Browse and learn APIs</a:t>
            </a: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Manage application credentials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6914670" y="3788308"/>
            <a:ext cx="151200" cy="92057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REST</a:t>
            </a:r>
            <a:endParaRPr lang="en-US" sz="1400" dirty="0"/>
          </a:p>
        </p:txBody>
      </p:sp>
      <p:cxnSp>
        <p:nvCxnSpPr>
          <p:cNvPr id="144" name="Straight Arrow Connector 143"/>
          <p:cNvCxnSpPr/>
          <p:nvPr/>
        </p:nvCxnSpPr>
        <p:spPr bwMode="auto">
          <a:xfrm>
            <a:off x="5268668" y="4995231"/>
            <a:ext cx="15087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sp>
        <p:nvSpPr>
          <p:cNvPr id="145" name="TextBox 144"/>
          <p:cNvSpPr txBox="1"/>
          <p:nvPr/>
        </p:nvSpPr>
        <p:spPr>
          <a:xfrm>
            <a:off x="5356764" y="5006307"/>
            <a:ext cx="13432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SOAP Web Services</a:t>
            </a:r>
          </a:p>
          <a:p>
            <a:pPr algn="ctr"/>
            <a:r>
              <a:rPr lang="en-US" sz="1000" b="1" dirty="0" smtClean="0"/>
              <a:t>POX, JMS, FTP</a:t>
            </a:r>
            <a:endParaRPr lang="en-US" sz="1000" b="1" dirty="0" smtClean="0">
              <a:latin typeface="+mn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483719" y="5601412"/>
            <a:ext cx="1582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Integration with non-REST API services</a:t>
            </a:r>
            <a:endParaRPr lang="en-US" sz="1100" b="1" dirty="0">
              <a:solidFill>
                <a:schemeClr val="tx2"/>
              </a:solidFill>
            </a:endParaRPr>
          </a:p>
        </p:txBody>
      </p:sp>
      <p:grpSp>
        <p:nvGrpSpPr>
          <p:cNvPr id="15" name="Group 226"/>
          <p:cNvGrpSpPr/>
          <p:nvPr/>
        </p:nvGrpSpPr>
        <p:grpSpPr>
          <a:xfrm>
            <a:off x="3932355" y="3884268"/>
            <a:ext cx="1273898" cy="1558313"/>
            <a:chOff x="3932355" y="3884268"/>
            <a:chExt cx="1273898" cy="1558313"/>
          </a:xfrm>
        </p:grpSpPr>
        <p:sp>
          <p:nvSpPr>
            <p:cNvPr id="105" name="TextBox 104"/>
            <p:cNvSpPr txBox="1"/>
            <p:nvPr/>
          </p:nvSpPr>
          <p:spPr>
            <a:xfrm>
              <a:off x="3932355" y="5011694"/>
              <a:ext cx="12738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tx2"/>
                  </a:solidFill>
                </a:rPr>
                <a:t>Policy Enforcement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4001070" y="3884268"/>
              <a:ext cx="1144544" cy="1558313"/>
            </a:xfrm>
            <a:prstGeom prst="roundRect">
              <a:avLst/>
            </a:prstGeom>
            <a:noFill/>
            <a:ln w="28575">
              <a:solidFill>
                <a:schemeClr val="tx1">
                  <a:lumMod val="25000"/>
                  <a:lumOff val="7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007305" y="3944384"/>
              <a:ext cx="1128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API Gateway</a:t>
              </a:r>
              <a:endParaRPr lang="en-US" sz="1400" b="1" dirty="0"/>
            </a:p>
          </p:txBody>
        </p:sp>
        <p:grpSp>
          <p:nvGrpSpPr>
            <p:cNvPr id="16" name="Group 297"/>
            <p:cNvGrpSpPr>
              <a:grpSpLocks noChangeAspect="1"/>
            </p:cNvGrpSpPr>
            <p:nvPr/>
          </p:nvGrpSpPr>
          <p:grpSpPr bwMode="auto">
            <a:xfrm>
              <a:off x="4207525" y="4248632"/>
              <a:ext cx="744784" cy="753558"/>
              <a:chOff x="2825750" y="2298700"/>
              <a:chExt cx="1255713" cy="1270000"/>
            </a:xfrm>
          </p:grpSpPr>
          <p:sp>
            <p:nvSpPr>
              <p:cNvPr id="155" name="Freeform 231"/>
              <p:cNvSpPr>
                <a:spLocks/>
              </p:cNvSpPr>
              <p:nvPr/>
            </p:nvSpPr>
            <p:spPr bwMode="auto">
              <a:xfrm>
                <a:off x="2998788" y="2471738"/>
                <a:ext cx="909638" cy="923925"/>
              </a:xfrm>
              <a:custGeom>
                <a:avLst/>
                <a:gdLst>
                  <a:gd name="T0" fmla="*/ 0 w 573"/>
                  <a:gd name="T1" fmla="*/ 738404876 h 582"/>
                  <a:gd name="T2" fmla="*/ 15120946 w 573"/>
                  <a:gd name="T3" fmla="*/ 592235875 h 582"/>
                  <a:gd name="T4" fmla="*/ 60483782 w 573"/>
                  <a:gd name="T5" fmla="*/ 448587823 h 582"/>
                  <a:gd name="T6" fmla="*/ 123488515 w 573"/>
                  <a:gd name="T7" fmla="*/ 325100913 h 582"/>
                  <a:gd name="T8" fmla="*/ 216733564 w 573"/>
                  <a:gd name="T9" fmla="*/ 216733446 h 582"/>
                  <a:gd name="T10" fmla="*/ 320060776 w 573"/>
                  <a:gd name="T11" fmla="*/ 128527171 h 582"/>
                  <a:gd name="T12" fmla="*/ 443547753 w 573"/>
                  <a:gd name="T13" fmla="*/ 60483749 h 582"/>
                  <a:gd name="T14" fmla="*/ 577116845 w 573"/>
                  <a:gd name="T15" fmla="*/ 20161248 h 582"/>
                  <a:gd name="T16" fmla="*/ 723285925 w 573"/>
                  <a:gd name="T17" fmla="*/ 0 h 582"/>
                  <a:gd name="T18" fmla="*/ 796369672 w 573"/>
                  <a:gd name="T19" fmla="*/ 5040312 h 582"/>
                  <a:gd name="T20" fmla="*/ 940019588 w 573"/>
                  <a:gd name="T21" fmla="*/ 37801547 h 582"/>
                  <a:gd name="T22" fmla="*/ 1068546779 w 573"/>
                  <a:gd name="T23" fmla="*/ 93244973 h 582"/>
                  <a:gd name="T24" fmla="*/ 1181954618 w 573"/>
                  <a:gd name="T25" fmla="*/ 171370603 h 582"/>
                  <a:gd name="T26" fmla="*/ 1277720567 w 573"/>
                  <a:gd name="T27" fmla="*/ 272176860 h 582"/>
                  <a:gd name="T28" fmla="*/ 1355844627 w 573"/>
                  <a:gd name="T29" fmla="*/ 385583050 h 582"/>
                  <a:gd name="T30" fmla="*/ 1411288071 w 573"/>
                  <a:gd name="T31" fmla="*/ 519152168 h 582"/>
                  <a:gd name="T32" fmla="*/ 1439010587 w 573"/>
                  <a:gd name="T33" fmla="*/ 665321169 h 582"/>
                  <a:gd name="T34" fmla="*/ 1444050900 w 573"/>
                  <a:gd name="T35" fmla="*/ 738404876 h 582"/>
                  <a:gd name="T36" fmla="*/ 1428929961 w 573"/>
                  <a:gd name="T37" fmla="*/ 884574076 h 582"/>
                  <a:gd name="T38" fmla="*/ 1388607456 w 573"/>
                  <a:gd name="T39" fmla="*/ 1023183405 h 582"/>
                  <a:gd name="T40" fmla="*/ 1320562435 w 573"/>
                  <a:gd name="T41" fmla="*/ 1146670216 h 582"/>
                  <a:gd name="T42" fmla="*/ 1232357749 w 573"/>
                  <a:gd name="T43" fmla="*/ 1255037683 h 582"/>
                  <a:gd name="T44" fmla="*/ 1126511174 w 573"/>
                  <a:gd name="T45" fmla="*/ 1343243908 h 582"/>
                  <a:gd name="T46" fmla="*/ 1003022708 w 573"/>
                  <a:gd name="T47" fmla="*/ 1411287305 h 582"/>
                  <a:gd name="T48" fmla="*/ 866934254 w 573"/>
                  <a:gd name="T49" fmla="*/ 1454130737 h 582"/>
                  <a:gd name="T50" fmla="*/ 723285925 w 573"/>
                  <a:gd name="T51" fmla="*/ 1466730719 h 582"/>
                  <a:gd name="T52" fmla="*/ 650200591 w 573"/>
                  <a:gd name="T53" fmla="*/ 1466730719 h 582"/>
                  <a:gd name="T54" fmla="*/ 509071824 w 573"/>
                  <a:gd name="T55" fmla="*/ 1433969495 h 582"/>
                  <a:gd name="T56" fmla="*/ 380544534 w 573"/>
                  <a:gd name="T57" fmla="*/ 1381045443 h 582"/>
                  <a:gd name="T58" fmla="*/ 267136695 w 573"/>
                  <a:gd name="T59" fmla="*/ 1302921425 h 582"/>
                  <a:gd name="T60" fmla="*/ 166330383 w 573"/>
                  <a:gd name="T61" fmla="*/ 1202113630 h 582"/>
                  <a:gd name="T62" fmla="*/ 88206298 w 573"/>
                  <a:gd name="T63" fmla="*/ 1086186491 h 582"/>
                  <a:gd name="T64" fmla="*/ 32762841 w 573"/>
                  <a:gd name="T65" fmla="*/ 952619060 h 582"/>
                  <a:gd name="T66" fmla="*/ 5040315 w 573"/>
                  <a:gd name="T67" fmla="*/ 811490171 h 582"/>
                  <a:gd name="T68" fmla="*/ 0 w 573"/>
                  <a:gd name="T69" fmla="*/ 738404876 h 5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3"/>
                  <a:gd name="T106" fmla="*/ 0 h 582"/>
                  <a:gd name="T107" fmla="*/ 573 w 573"/>
                  <a:gd name="T108" fmla="*/ 582 h 5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3" h="582">
                    <a:moveTo>
                      <a:pt x="0" y="293"/>
                    </a:moveTo>
                    <a:lnTo>
                      <a:pt x="0" y="293"/>
                    </a:lnTo>
                    <a:lnTo>
                      <a:pt x="2" y="264"/>
                    </a:lnTo>
                    <a:lnTo>
                      <a:pt x="6" y="235"/>
                    </a:lnTo>
                    <a:lnTo>
                      <a:pt x="13" y="206"/>
                    </a:lnTo>
                    <a:lnTo>
                      <a:pt x="24" y="178"/>
                    </a:lnTo>
                    <a:lnTo>
                      <a:pt x="35" y="153"/>
                    </a:lnTo>
                    <a:lnTo>
                      <a:pt x="49" y="129"/>
                    </a:lnTo>
                    <a:lnTo>
                      <a:pt x="66" y="108"/>
                    </a:lnTo>
                    <a:lnTo>
                      <a:pt x="86" y="86"/>
                    </a:lnTo>
                    <a:lnTo>
                      <a:pt x="106" y="68"/>
                    </a:lnTo>
                    <a:lnTo>
                      <a:pt x="127" y="51"/>
                    </a:lnTo>
                    <a:lnTo>
                      <a:pt x="151" y="37"/>
                    </a:lnTo>
                    <a:lnTo>
                      <a:pt x="176" y="24"/>
                    </a:lnTo>
                    <a:lnTo>
                      <a:pt x="202" y="15"/>
                    </a:lnTo>
                    <a:lnTo>
                      <a:pt x="229" y="8"/>
                    </a:lnTo>
                    <a:lnTo>
                      <a:pt x="258" y="2"/>
                    </a:lnTo>
                    <a:lnTo>
                      <a:pt x="287" y="0"/>
                    </a:lnTo>
                    <a:lnTo>
                      <a:pt x="316" y="2"/>
                    </a:lnTo>
                    <a:lnTo>
                      <a:pt x="344" y="8"/>
                    </a:lnTo>
                    <a:lnTo>
                      <a:pt x="373" y="15"/>
                    </a:lnTo>
                    <a:lnTo>
                      <a:pt x="398" y="24"/>
                    </a:lnTo>
                    <a:lnTo>
                      <a:pt x="424" y="37"/>
                    </a:lnTo>
                    <a:lnTo>
                      <a:pt x="447" y="51"/>
                    </a:lnTo>
                    <a:lnTo>
                      <a:pt x="469" y="68"/>
                    </a:lnTo>
                    <a:lnTo>
                      <a:pt x="489" y="86"/>
                    </a:lnTo>
                    <a:lnTo>
                      <a:pt x="507" y="108"/>
                    </a:lnTo>
                    <a:lnTo>
                      <a:pt x="524" y="129"/>
                    </a:lnTo>
                    <a:lnTo>
                      <a:pt x="538" y="153"/>
                    </a:lnTo>
                    <a:lnTo>
                      <a:pt x="551" y="178"/>
                    </a:lnTo>
                    <a:lnTo>
                      <a:pt x="560" y="206"/>
                    </a:lnTo>
                    <a:lnTo>
                      <a:pt x="567" y="235"/>
                    </a:lnTo>
                    <a:lnTo>
                      <a:pt x="571" y="264"/>
                    </a:lnTo>
                    <a:lnTo>
                      <a:pt x="573" y="293"/>
                    </a:lnTo>
                    <a:lnTo>
                      <a:pt x="571" y="322"/>
                    </a:lnTo>
                    <a:lnTo>
                      <a:pt x="567" y="351"/>
                    </a:lnTo>
                    <a:lnTo>
                      <a:pt x="560" y="378"/>
                    </a:lnTo>
                    <a:lnTo>
                      <a:pt x="551" y="406"/>
                    </a:lnTo>
                    <a:lnTo>
                      <a:pt x="538" y="431"/>
                    </a:lnTo>
                    <a:lnTo>
                      <a:pt x="524" y="455"/>
                    </a:lnTo>
                    <a:lnTo>
                      <a:pt x="507" y="477"/>
                    </a:lnTo>
                    <a:lnTo>
                      <a:pt x="489" y="498"/>
                    </a:lnTo>
                    <a:lnTo>
                      <a:pt x="469" y="517"/>
                    </a:lnTo>
                    <a:lnTo>
                      <a:pt x="447" y="533"/>
                    </a:lnTo>
                    <a:lnTo>
                      <a:pt x="424" y="548"/>
                    </a:lnTo>
                    <a:lnTo>
                      <a:pt x="398" y="560"/>
                    </a:lnTo>
                    <a:lnTo>
                      <a:pt x="373" y="569"/>
                    </a:lnTo>
                    <a:lnTo>
                      <a:pt x="344" y="577"/>
                    </a:lnTo>
                    <a:lnTo>
                      <a:pt x="316" y="582"/>
                    </a:lnTo>
                    <a:lnTo>
                      <a:pt x="287" y="582"/>
                    </a:lnTo>
                    <a:lnTo>
                      <a:pt x="258" y="582"/>
                    </a:lnTo>
                    <a:lnTo>
                      <a:pt x="229" y="577"/>
                    </a:lnTo>
                    <a:lnTo>
                      <a:pt x="202" y="569"/>
                    </a:lnTo>
                    <a:lnTo>
                      <a:pt x="176" y="560"/>
                    </a:lnTo>
                    <a:lnTo>
                      <a:pt x="151" y="548"/>
                    </a:lnTo>
                    <a:lnTo>
                      <a:pt x="127" y="533"/>
                    </a:lnTo>
                    <a:lnTo>
                      <a:pt x="106" y="517"/>
                    </a:lnTo>
                    <a:lnTo>
                      <a:pt x="86" y="498"/>
                    </a:lnTo>
                    <a:lnTo>
                      <a:pt x="66" y="477"/>
                    </a:lnTo>
                    <a:lnTo>
                      <a:pt x="49" y="455"/>
                    </a:lnTo>
                    <a:lnTo>
                      <a:pt x="35" y="431"/>
                    </a:lnTo>
                    <a:lnTo>
                      <a:pt x="24" y="406"/>
                    </a:lnTo>
                    <a:lnTo>
                      <a:pt x="13" y="378"/>
                    </a:lnTo>
                    <a:lnTo>
                      <a:pt x="6" y="351"/>
                    </a:lnTo>
                    <a:lnTo>
                      <a:pt x="2" y="322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232"/>
              <p:cNvSpPr>
                <a:spLocks/>
              </p:cNvSpPr>
              <p:nvPr/>
            </p:nvSpPr>
            <p:spPr bwMode="auto">
              <a:xfrm>
                <a:off x="3086100" y="2573338"/>
                <a:ext cx="735013" cy="720725"/>
              </a:xfrm>
              <a:custGeom>
                <a:avLst/>
                <a:gdLst>
                  <a:gd name="T0" fmla="*/ 0 w 463"/>
                  <a:gd name="T1" fmla="*/ 572076307 h 454"/>
                  <a:gd name="T2" fmla="*/ 12601583 w 463"/>
                  <a:gd name="T3" fmla="*/ 458668513 h 454"/>
                  <a:gd name="T4" fmla="*/ 45362844 w 463"/>
                  <a:gd name="T5" fmla="*/ 347781568 h 454"/>
                  <a:gd name="T6" fmla="*/ 100806317 w 463"/>
                  <a:gd name="T7" fmla="*/ 252015656 h 454"/>
                  <a:gd name="T8" fmla="*/ 173891697 w 463"/>
                  <a:gd name="T9" fmla="*/ 168851267 h 454"/>
                  <a:gd name="T10" fmla="*/ 259577095 w 463"/>
                  <a:gd name="T11" fmla="*/ 95765937 h 454"/>
                  <a:gd name="T12" fmla="*/ 355343072 w 463"/>
                  <a:gd name="T13" fmla="*/ 45362813 h 454"/>
                  <a:gd name="T14" fmla="*/ 466230093 w 463"/>
                  <a:gd name="T15" fmla="*/ 12601575 h 454"/>
                  <a:gd name="T16" fmla="*/ 584676692 w 463"/>
                  <a:gd name="T17" fmla="*/ 0 h 454"/>
                  <a:gd name="T18" fmla="*/ 645160467 w 463"/>
                  <a:gd name="T19" fmla="*/ 5040313 h 454"/>
                  <a:gd name="T20" fmla="*/ 758568339 w 463"/>
                  <a:gd name="T21" fmla="*/ 27722517 h 454"/>
                  <a:gd name="T22" fmla="*/ 864415144 w 463"/>
                  <a:gd name="T23" fmla="*/ 68045019 h 454"/>
                  <a:gd name="T24" fmla="*/ 957660171 w 463"/>
                  <a:gd name="T25" fmla="*/ 133569089 h 454"/>
                  <a:gd name="T26" fmla="*/ 1035785841 w 463"/>
                  <a:gd name="T27" fmla="*/ 211693167 h 454"/>
                  <a:gd name="T28" fmla="*/ 1098788980 w 463"/>
                  <a:gd name="T29" fmla="*/ 297378457 h 454"/>
                  <a:gd name="T30" fmla="*/ 1139111496 w 463"/>
                  <a:gd name="T31" fmla="*/ 403224991 h 454"/>
                  <a:gd name="T32" fmla="*/ 1161793706 w 463"/>
                  <a:gd name="T33" fmla="*/ 514111935 h 454"/>
                  <a:gd name="T34" fmla="*/ 1166834020 w 463"/>
                  <a:gd name="T35" fmla="*/ 572076307 h 454"/>
                  <a:gd name="T36" fmla="*/ 1154232440 w 463"/>
                  <a:gd name="T37" fmla="*/ 688003463 h 454"/>
                  <a:gd name="T38" fmla="*/ 1121471189 w 463"/>
                  <a:gd name="T39" fmla="*/ 796369359 h 454"/>
                  <a:gd name="T40" fmla="*/ 1066027728 w 463"/>
                  <a:gd name="T41" fmla="*/ 892135469 h 454"/>
                  <a:gd name="T42" fmla="*/ 997982688 w 463"/>
                  <a:gd name="T43" fmla="*/ 980341708 h 454"/>
                  <a:gd name="T44" fmla="*/ 909777976 w 463"/>
                  <a:gd name="T45" fmla="*/ 1048385115 h 454"/>
                  <a:gd name="T46" fmla="*/ 808971485 w 463"/>
                  <a:gd name="T47" fmla="*/ 1103828538 h 454"/>
                  <a:gd name="T48" fmla="*/ 700603928 w 463"/>
                  <a:gd name="T49" fmla="*/ 1136591354 h 454"/>
                  <a:gd name="T50" fmla="*/ 584676692 w 463"/>
                  <a:gd name="T51" fmla="*/ 1144151027 h 454"/>
                  <a:gd name="T52" fmla="*/ 526713868 w 463"/>
                  <a:gd name="T53" fmla="*/ 1144151027 h 454"/>
                  <a:gd name="T54" fmla="*/ 410786533 w 463"/>
                  <a:gd name="T55" fmla="*/ 1121470420 h 454"/>
                  <a:gd name="T56" fmla="*/ 304939926 w 463"/>
                  <a:gd name="T57" fmla="*/ 1076107620 h 454"/>
                  <a:gd name="T58" fmla="*/ 214214263 w 463"/>
                  <a:gd name="T59" fmla="*/ 1018143248 h 454"/>
                  <a:gd name="T60" fmla="*/ 131048229 w 463"/>
                  <a:gd name="T61" fmla="*/ 940019219 h 454"/>
                  <a:gd name="T62" fmla="*/ 73085380 w 463"/>
                  <a:gd name="T63" fmla="*/ 846772669 h 454"/>
                  <a:gd name="T64" fmla="*/ 27722536 w 463"/>
                  <a:gd name="T65" fmla="*/ 740925937 h 454"/>
                  <a:gd name="T66" fmla="*/ 2520952 w 463"/>
                  <a:gd name="T67" fmla="*/ 632558453 h 454"/>
                  <a:gd name="T68" fmla="*/ 0 w 463"/>
                  <a:gd name="T69" fmla="*/ 572076307 h 4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4"/>
                  <a:gd name="T107" fmla="*/ 463 w 463"/>
                  <a:gd name="T108" fmla="*/ 454 h 4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4">
                    <a:moveTo>
                      <a:pt x="0" y="227"/>
                    </a:moveTo>
                    <a:lnTo>
                      <a:pt x="0" y="227"/>
                    </a:lnTo>
                    <a:lnTo>
                      <a:pt x="1" y="204"/>
                    </a:lnTo>
                    <a:lnTo>
                      <a:pt x="5" y="182"/>
                    </a:lnTo>
                    <a:lnTo>
                      <a:pt x="11" y="160"/>
                    </a:lnTo>
                    <a:lnTo>
                      <a:pt x="18" y="138"/>
                    </a:lnTo>
                    <a:lnTo>
                      <a:pt x="29" y="118"/>
                    </a:lnTo>
                    <a:lnTo>
                      <a:pt x="40" y="100"/>
                    </a:lnTo>
                    <a:lnTo>
                      <a:pt x="52" y="84"/>
                    </a:lnTo>
                    <a:lnTo>
                      <a:pt x="69" y="67"/>
                    </a:lnTo>
                    <a:lnTo>
                      <a:pt x="85" y="53"/>
                    </a:lnTo>
                    <a:lnTo>
                      <a:pt x="103" y="38"/>
                    </a:lnTo>
                    <a:lnTo>
                      <a:pt x="121" y="27"/>
                    </a:lnTo>
                    <a:lnTo>
                      <a:pt x="141" y="18"/>
                    </a:lnTo>
                    <a:lnTo>
                      <a:pt x="163" y="11"/>
                    </a:lnTo>
                    <a:lnTo>
                      <a:pt x="185" y="5"/>
                    </a:lnTo>
                    <a:lnTo>
                      <a:pt x="209" y="2"/>
                    </a:lnTo>
                    <a:lnTo>
                      <a:pt x="232" y="0"/>
                    </a:lnTo>
                    <a:lnTo>
                      <a:pt x="256" y="2"/>
                    </a:lnTo>
                    <a:lnTo>
                      <a:pt x="278" y="5"/>
                    </a:lnTo>
                    <a:lnTo>
                      <a:pt x="301" y="11"/>
                    </a:lnTo>
                    <a:lnTo>
                      <a:pt x="321" y="18"/>
                    </a:lnTo>
                    <a:lnTo>
                      <a:pt x="343" y="27"/>
                    </a:lnTo>
                    <a:lnTo>
                      <a:pt x="361" y="38"/>
                    </a:lnTo>
                    <a:lnTo>
                      <a:pt x="380" y="53"/>
                    </a:lnTo>
                    <a:lnTo>
                      <a:pt x="396" y="67"/>
                    </a:lnTo>
                    <a:lnTo>
                      <a:pt x="411" y="84"/>
                    </a:lnTo>
                    <a:lnTo>
                      <a:pt x="423" y="100"/>
                    </a:lnTo>
                    <a:lnTo>
                      <a:pt x="436" y="118"/>
                    </a:lnTo>
                    <a:lnTo>
                      <a:pt x="445" y="138"/>
                    </a:lnTo>
                    <a:lnTo>
                      <a:pt x="452" y="160"/>
                    </a:lnTo>
                    <a:lnTo>
                      <a:pt x="458" y="182"/>
                    </a:lnTo>
                    <a:lnTo>
                      <a:pt x="461" y="204"/>
                    </a:lnTo>
                    <a:lnTo>
                      <a:pt x="463" y="227"/>
                    </a:lnTo>
                    <a:lnTo>
                      <a:pt x="461" y="251"/>
                    </a:lnTo>
                    <a:lnTo>
                      <a:pt x="458" y="273"/>
                    </a:lnTo>
                    <a:lnTo>
                      <a:pt x="452" y="294"/>
                    </a:lnTo>
                    <a:lnTo>
                      <a:pt x="445" y="316"/>
                    </a:lnTo>
                    <a:lnTo>
                      <a:pt x="436" y="336"/>
                    </a:lnTo>
                    <a:lnTo>
                      <a:pt x="423" y="354"/>
                    </a:lnTo>
                    <a:lnTo>
                      <a:pt x="411" y="373"/>
                    </a:lnTo>
                    <a:lnTo>
                      <a:pt x="396" y="389"/>
                    </a:lnTo>
                    <a:lnTo>
                      <a:pt x="380" y="404"/>
                    </a:lnTo>
                    <a:lnTo>
                      <a:pt x="361" y="416"/>
                    </a:lnTo>
                    <a:lnTo>
                      <a:pt x="343" y="427"/>
                    </a:lnTo>
                    <a:lnTo>
                      <a:pt x="321" y="438"/>
                    </a:lnTo>
                    <a:lnTo>
                      <a:pt x="301" y="445"/>
                    </a:lnTo>
                    <a:lnTo>
                      <a:pt x="278" y="451"/>
                    </a:lnTo>
                    <a:lnTo>
                      <a:pt x="256" y="454"/>
                    </a:lnTo>
                    <a:lnTo>
                      <a:pt x="232" y="454"/>
                    </a:lnTo>
                    <a:lnTo>
                      <a:pt x="209" y="454"/>
                    </a:lnTo>
                    <a:lnTo>
                      <a:pt x="185" y="451"/>
                    </a:lnTo>
                    <a:lnTo>
                      <a:pt x="163" y="445"/>
                    </a:lnTo>
                    <a:lnTo>
                      <a:pt x="141" y="438"/>
                    </a:lnTo>
                    <a:lnTo>
                      <a:pt x="121" y="427"/>
                    </a:lnTo>
                    <a:lnTo>
                      <a:pt x="103" y="416"/>
                    </a:lnTo>
                    <a:lnTo>
                      <a:pt x="85" y="404"/>
                    </a:lnTo>
                    <a:lnTo>
                      <a:pt x="69" y="389"/>
                    </a:lnTo>
                    <a:lnTo>
                      <a:pt x="52" y="373"/>
                    </a:lnTo>
                    <a:lnTo>
                      <a:pt x="40" y="354"/>
                    </a:lnTo>
                    <a:lnTo>
                      <a:pt x="29" y="336"/>
                    </a:lnTo>
                    <a:lnTo>
                      <a:pt x="18" y="316"/>
                    </a:lnTo>
                    <a:lnTo>
                      <a:pt x="11" y="294"/>
                    </a:lnTo>
                    <a:lnTo>
                      <a:pt x="5" y="273"/>
                    </a:lnTo>
                    <a:lnTo>
                      <a:pt x="1" y="251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233"/>
              <p:cNvSpPr>
                <a:spLocks/>
              </p:cNvSpPr>
              <p:nvPr/>
            </p:nvSpPr>
            <p:spPr bwMode="auto">
              <a:xfrm>
                <a:off x="3302000" y="2298700"/>
                <a:ext cx="303213" cy="246063"/>
              </a:xfrm>
              <a:custGeom>
                <a:avLst/>
                <a:gdLst>
                  <a:gd name="T0" fmla="*/ 0 w 191"/>
                  <a:gd name="T1" fmla="*/ 390625752 h 155"/>
                  <a:gd name="T2" fmla="*/ 95766090 w 191"/>
                  <a:gd name="T3" fmla="*/ 0 h 155"/>
                  <a:gd name="T4" fmla="*/ 385585312 w 191"/>
                  <a:gd name="T5" fmla="*/ 0 h 155"/>
                  <a:gd name="T6" fmla="*/ 481351476 w 191"/>
                  <a:gd name="T7" fmla="*/ 390625752 h 155"/>
                  <a:gd name="T8" fmla="*/ 0 w 191"/>
                  <a:gd name="T9" fmla="*/ 390625752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55"/>
                  <a:gd name="T17" fmla="*/ 191 w 191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55">
                    <a:moveTo>
                      <a:pt x="0" y="155"/>
                    </a:moveTo>
                    <a:lnTo>
                      <a:pt x="38" y="0"/>
                    </a:lnTo>
                    <a:lnTo>
                      <a:pt x="153" y="0"/>
                    </a:lnTo>
                    <a:lnTo>
                      <a:pt x="191" y="155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234"/>
              <p:cNvSpPr>
                <a:spLocks/>
              </p:cNvSpPr>
              <p:nvPr/>
            </p:nvSpPr>
            <p:spPr bwMode="auto">
              <a:xfrm>
                <a:off x="3302000" y="3324225"/>
                <a:ext cx="303213" cy="244475"/>
              </a:xfrm>
              <a:custGeom>
                <a:avLst/>
                <a:gdLst>
                  <a:gd name="T0" fmla="*/ 481351476 w 191"/>
                  <a:gd name="T1" fmla="*/ 0 h 154"/>
                  <a:gd name="T2" fmla="*/ 385585312 w 191"/>
                  <a:gd name="T3" fmla="*/ 388104008 h 154"/>
                  <a:gd name="T4" fmla="*/ 95766090 w 191"/>
                  <a:gd name="T5" fmla="*/ 388104008 h 154"/>
                  <a:gd name="T6" fmla="*/ 0 w 191"/>
                  <a:gd name="T7" fmla="*/ 0 h 154"/>
                  <a:gd name="T8" fmla="*/ 481351476 w 19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54"/>
                  <a:gd name="T17" fmla="*/ 191 w 19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54">
                    <a:moveTo>
                      <a:pt x="191" y="0"/>
                    </a:moveTo>
                    <a:lnTo>
                      <a:pt x="153" y="154"/>
                    </a:lnTo>
                    <a:lnTo>
                      <a:pt x="38" y="154"/>
                    </a:lnTo>
                    <a:lnTo>
                      <a:pt x="0" y="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235"/>
              <p:cNvSpPr>
                <a:spLocks/>
              </p:cNvSpPr>
              <p:nvPr/>
            </p:nvSpPr>
            <p:spPr bwMode="auto">
              <a:xfrm>
                <a:off x="3849688" y="2774950"/>
                <a:ext cx="231775" cy="317500"/>
              </a:xfrm>
              <a:custGeom>
                <a:avLst/>
                <a:gdLst>
                  <a:gd name="T0" fmla="*/ 0 w 146"/>
                  <a:gd name="T1" fmla="*/ 0 h 200"/>
                  <a:gd name="T2" fmla="*/ 367942758 w 146"/>
                  <a:gd name="T3" fmla="*/ 93246571 h 200"/>
                  <a:gd name="T4" fmla="*/ 367942758 w 146"/>
                  <a:gd name="T5" fmla="*/ 413305598 h 200"/>
                  <a:gd name="T6" fmla="*/ 0 w 146"/>
                  <a:gd name="T7" fmla="*/ 504031295 h 200"/>
                  <a:gd name="T8" fmla="*/ 0 w 146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200"/>
                  <a:gd name="T17" fmla="*/ 146 w 146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200">
                    <a:moveTo>
                      <a:pt x="0" y="0"/>
                    </a:moveTo>
                    <a:lnTo>
                      <a:pt x="146" y="37"/>
                    </a:lnTo>
                    <a:lnTo>
                      <a:pt x="146" y="164"/>
                    </a:lnTo>
                    <a:lnTo>
                      <a:pt x="0" y="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236"/>
              <p:cNvSpPr>
                <a:spLocks/>
              </p:cNvSpPr>
              <p:nvPr/>
            </p:nvSpPr>
            <p:spPr bwMode="auto">
              <a:xfrm>
                <a:off x="2825750" y="2774950"/>
                <a:ext cx="230188" cy="317500"/>
              </a:xfrm>
              <a:custGeom>
                <a:avLst/>
                <a:gdLst>
                  <a:gd name="T0" fmla="*/ 365424189 w 145"/>
                  <a:gd name="T1" fmla="*/ 504031295 h 200"/>
                  <a:gd name="T2" fmla="*/ 0 w 145"/>
                  <a:gd name="T3" fmla="*/ 413305598 h 200"/>
                  <a:gd name="T4" fmla="*/ 0 w 145"/>
                  <a:gd name="T5" fmla="*/ 93246571 h 200"/>
                  <a:gd name="T6" fmla="*/ 365424189 w 145"/>
                  <a:gd name="T7" fmla="*/ 0 h 200"/>
                  <a:gd name="T8" fmla="*/ 365424189 w 145"/>
                  <a:gd name="T9" fmla="*/ 504031295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00"/>
                  <a:gd name="T17" fmla="*/ 145 w 145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00">
                    <a:moveTo>
                      <a:pt x="145" y="200"/>
                    </a:moveTo>
                    <a:lnTo>
                      <a:pt x="0" y="164"/>
                    </a:lnTo>
                    <a:lnTo>
                      <a:pt x="0" y="37"/>
                    </a:lnTo>
                    <a:lnTo>
                      <a:pt x="145" y="0"/>
                    </a:lnTo>
                    <a:lnTo>
                      <a:pt x="145" y="200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237"/>
              <p:cNvSpPr>
                <a:spLocks/>
              </p:cNvSpPr>
              <p:nvPr/>
            </p:nvSpPr>
            <p:spPr bwMode="auto">
              <a:xfrm>
                <a:off x="3619500" y="2428875"/>
                <a:ext cx="346075" cy="346075"/>
              </a:xfrm>
              <a:custGeom>
                <a:avLst/>
                <a:gdLst>
                  <a:gd name="T0" fmla="*/ 0 w 218"/>
                  <a:gd name="T1" fmla="*/ 206652804 h 218"/>
                  <a:gd name="T2" fmla="*/ 340221891 w 218"/>
                  <a:gd name="T3" fmla="*/ 0 h 218"/>
                  <a:gd name="T4" fmla="*/ 549394107 w 218"/>
                  <a:gd name="T5" fmla="*/ 214214114 h 218"/>
                  <a:gd name="T6" fmla="*/ 347781564 w 218"/>
                  <a:gd name="T7" fmla="*/ 549394107 h 218"/>
                  <a:gd name="T8" fmla="*/ 0 w 218"/>
                  <a:gd name="T9" fmla="*/ 206652804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218"/>
                  <a:gd name="T17" fmla="*/ 218 w 218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218">
                    <a:moveTo>
                      <a:pt x="0" y="82"/>
                    </a:moveTo>
                    <a:lnTo>
                      <a:pt x="135" y="0"/>
                    </a:lnTo>
                    <a:lnTo>
                      <a:pt x="218" y="85"/>
                    </a:lnTo>
                    <a:lnTo>
                      <a:pt x="138" y="218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238"/>
              <p:cNvSpPr>
                <a:spLocks/>
              </p:cNvSpPr>
              <p:nvPr/>
            </p:nvSpPr>
            <p:spPr bwMode="auto">
              <a:xfrm>
                <a:off x="3619500" y="3106738"/>
                <a:ext cx="346075" cy="346075"/>
              </a:xfrm>
              <a:custGeom>
                <a:avLst/>
                <a:gdLst>
                  <a:gd name="T0" fmla="*/ 347781564 w 218"/>
                  <a:gd name="T1" fmla="*/ 0 h 218"/>
                  <a:gd name="T2" fmla="*/ 549394107 w 218"/>
                  <a:gd name="T3" fmla="*/ 345262203 h 218"/>
                  <a:gd name="T4" fmla="*/ 340221891 w 218"/>
                  <a:gd name="T5" fmla="*/ 549394107 h 218"/>
                  <a:gd name="T6" fmla="*/ 0 w 218"/>
                  <a:gd name="T7" fmla="*/ 347781564 h 218"/>
                  <a:gd name="T8" fmla="*/ 347781564 w 218"/>
                  <a:gd name="T9" fmla="*/ 0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218"/>
                  <a:gd name="T17" fmla="*/ 218 w 218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218">
                    <a:moveTo>
                      <a:pt x="138" y="0"/>
                    </a:moveTo>
                    <a:lnTo>
                      <a:pt x="218" y="137"/>
                    </a:lnTo>
                    <a:lnTo>
                      <a:pt x="135" y="218"/>
                    </a:lnTo>
                    <a:lnTo>
                      <a:pt x="0" y="138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239"/>
              <p:cNvSpPr>
                <a:spLocks/>
              </p:cNvSpPr>
              <p:nvPr/>
            </p:nvSpPr>
            <p:spPr bwMode="auto">
              <a:xfrm>
                <a:off x="2927350" y="2428875"/>
                <a:ext cx="346075" cy="346075"/>
              </a:xfrm>
              <a:custGeom>
                <a:avLst/>
                <a:gdLst>
                  <a:gd name="T0" fmla="*/ 201612493 w 218"/>
                  <a:gd name="T1" fmla="*/ 549394107 h 218"/>
                  <a:gd name="T2" fmla="*/ 0 w 218"/>
                  <a:gd name="T3" fmla="*/ 211693165 h 218"/>
                  <a:gd name="T4" fmla="*/ 209173803 w 218"/>
                  <a:gd name="T5" fmla="*/ 0 h 218"/>
                  <a:gd name="T6" fmla="*/ 549394107 w 218"/>
                  <a:gd name="T7" fmla="*/ 206652804 h 218"/>
                  <a:gd name="T8" fmla="*/ 201612493 w 218"/>
                  <a:gd name="T9" fmla="*/ 549394107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218"/>
                  <a:gd name="T17" fmla="*/ 218 w 218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218">
                    <a:moveTo>
                      <a:pt x="80" y="218"/>
                    </a:moveTo>
                    <a:lnTo>
                      <a:pt x="0" y="84"/>
                    </a:lnTo>
                    <a:lnTo>
                      <a:pt x="83" y="0"/>
                    </a:lnTo>
                    <a:lnTo>
                      <a:pt x="218" y="82"/>
                    </a:lnTo>
                    <a:lnTo>
                      <a:pt x="80" y="218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240"/>
              <p:cNvSpPr>
                <a:spLocks/>
              </p:cNvSpPr>
              <p:nvPr/>
            </p:nvSpPr>
            <p:spPr bwMode="auto">
              <a:xfrm>
                <a:off x="2927350" y="3092450"/>
                <a:ext cx="346075" cy="346075"/>
              </a:xfrm>
              <a:custGeom>
                <a:avLst/>
                <a:gdLst>
                  <a:gd name="T0" fmla="*/ 549394107 w 218"/>
                  <a:gd name="T1" fmla="*/ 347781564 h 218"/>
                  <a:gd name="T2" fmla="*/ 204133442 w 218"/>
                  <a:gd name="T3" fmla="*/ 549394107 h 218"/>
                  <a:gd name="T4" fmla="*/ 0 w 218"/>
                  <a:gd name="T5" fmla="*/ 345262203 h 218"/>
                  <a:gd name="T6" fmla="*/ 204133442 w 218"/>
                  <a:gd name="T7" fmla="*/ 0 h 218"/>
                  <a:gd name="T8" fmla="*/ 549394107 w 218"/>
                  <a:gd name="T9" fmla="*/ 347781564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218"/>
                  <a:gd name="T17" fmla="*/ 218 w 218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218">
                    <a:moveTo>
                      <a:pt x="218" y="138"/>
                    </a:moveTo>
                    <a:lnTo>
                      <a:pt x="81" y="218"/>
                    </a:lnTo>
                    <a:lnTo>
                      <a:pt x="0" y="137"/>
                    </a:lnTo>
                    <a:lnTo>
                      <a:pt x="81" y="0"/>
                    </a:lnTo>
                    <a:lnTo>
                      <a:pt x="218" y="138"/>
                    </a:lnTo>
                    <a:close/>
                  </a:path>
                </a:pathLst>
              </a:custGeom>
              <a:solidFill>
                <a:srgbClr val="BF2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1" name="TextBox 200"/>
          <p:cNvSpPr txBox="1"/>
          <p:nvPr/>
        </p:nvSpPr>
        <p:spPr>
          <a:xfrm>
            <a:off x="5559848" y="1357869"/>
            <a:ext cx="32370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Register and manage API lifecycle</a:t>
            </a: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Perform partner, policy and process admin</a:t>
            </a: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Monitor and report API use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085078" y="5655002"/>
            <a:ext cx="147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Policy Developers</a:t>
            </a:r>
            <a:endParaRPr lang="en-US" sz="1400" b="1" dirty="0"/>
          </a:p>
        </p:txBody>
      </p:sp>
      <p:grpSp>
        <p:nvGrpSpPr>
          <p:cNvPr id="17" name="Group 167"/>
          <p:cNvGrpSpPr>
            <a:grpSpLocks noChangeAspect="1"/>
          </p:cNvGrpSpPr>
          <p:nvPr/>
        </p:nvGrpSpPr>
        <p:grpSpPr bwMode="auto">
          <a:xfrm>
            <a:off x="3962053" y="5742268"/>
            <a:ext cx="312505" cy="356776"/>
            <a:chOff x="2068513" y="1901825"/>
            <a:chExt cx="762000" cy="869951"/>
          </a:xfrm>
        </p:grpSpPr>
        <p:sp>
          <p:nvSpPr>
            <p:cNvPr id="204" name="Freeform 7"/>
            <p:cNvSpPr>
              <a:spLocks/>
            </p:cNvSpPr>
            <p:nvPr/>
          </p:nvSpPr>
          <p:spPr bwMode="auto">
            <a:xfrm>
              <a:off x="2068513" y="2465388"/>
              <a:ext cx="762000" cy="306388"/>
            </a:xfrm>
            <a:custGeom>
              <a:avLst/>
              <a:gdLst>
                <a:gd name="T0" fmla="*/ 0 w 269"/>
                <a:gd name="T1" fmla="*/ 2147483647 h 108"/>
                <a:gd name="T2" fmla="*/ 2147483647 w 269"/>
                <a:gd name="T3" fmla="*/ 0 h 108"/>
                <a:gd name="T4" fmla="*/ 2147483647 w 269"/>
                <a:gd name="T5" fmla="*/ 0 h 108"/>
                <a:gd name="T6" fmla="*/ 2147483647 w 269"/>
                <a:gd name="T7" fmla="*/ 0 h 108"/>
                <a:gd name="T8" fmla="*/ 2147483647 w 269"/>
                <a:gd name="T9" fmla="*/ 0 h 108"/>
                <a:gd name="T10" fmla="*/ 2147483647 w 269"/>
                <a:gd name="T11" fmla="*/ 0 h 108"/>
                <a:gd name="T12" fmla="*/ 2147483647 w 269"/>
                <a:gd name="T13" fmla="*/ 2147483647 h 108"/>
                <a:gd name="T14" fmla="*/ 2147483647 w 269"/>
                <a:gd name="T15" fmla="*/ 2147483647 h 108"/>
                <a:gd name="T16" fmla="*/ 2147483647 w 269"/>
                <a:gd name="T17" fmla="*/ 2147483647 h 108"/>
                <a:gd name="T18" fmla="*/ 2147483647 w 269"/>
                <a:gd name="T19" fmla="*/ 2147483647 h 108"/>
                <a:gd name="T20" fmla="*/ 2147483647 w 269"/>
                <a:gd name="T21" fmla="*/ 2147483647 h 108"/>
                <a:gd name="T22" fmla="*/ 2147483647 w 269"/>
                <a:gd name="T23" fmla="*/ 2147483647 h 108"/>
                <a:gd name="T24" fmla="*/ 2147483647 w 269"/>
                <a:gd name="T25" fmla="*/ 2147483647 h 108"/>
                <a:gd name="T26" fmla="*/ 2147483647 w 269"/>
                <a:gd name="T27" fmla="*/ 2147483647 h 108"/>
                <a:gd name="T28" fmla="*/ 2147483647 w 269"/>
                <a:gd name="T29" fmla="*/ 2147483647 h 108"/>
                <a:gd name="T30" fmla="*/ 2147483647 w 269"/>
                <a:gd name="T31" fmla="*/ 2147483647 h 108"/>
                <a:gd name="T32" fmla="*/ 0 w 269"/>
                <a:gd name="T33" fmla="*/ 2147483647 h 108"/>
                <a:gd name="T34" fmla="*/ 0 w 269"/>
                <a:gd name="T35" fmla="*/ 2147483647 h 108"/>
                <a:gd name="T36" fmla="*/ 0 w 269"/>
                <a:gd name="T37" fmla="*/ 2147483647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9"/>
                <a:gd name="T58" fmla="*/ 0 h 108"/>
                <a:gd name="T59" fmla="*/ 269 w 269"/>
                <a:gd name="T60" fmla="*/ 108 h 1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9" h="108">
                  <a:moveTo>
                    <a:pt x="0" y="15"/>
                  </a:moveTo>
                  <a:cubicBezTo>
                    <a:pt x="0" y="7"/>
                    <a:pt x="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2" y="0"/>
                    <a:pt x="269" y="7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101"/>
                    <a:pt x="262" y="108"/>
                    <a:pt x="254" y="108"/>
                  </a:cubicBezTo>
                  <a:cubicBezTo>
                    <a:pt x="254" y="108"/>
                    <a:pt x="254" y="108"/>
                    <a:pt x="254" y="108"/>
                  </a:cubicBezTo>
                  <a:cubicBezTo>
                    <a:pt x="254" y="108"/>
                    <a:pt x="254" y="108"/>
                    <a:pt x="254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6" y="108"/>
                    <a:pt x="0" y="101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8"/>
            <p:cNvSpPr>
              <a:spLocks/>
            </p:cNvSpPr>
            <p:nvPr/>
          </p:nvSpPr>
          <p:spPr bwMode="auto">
            <a:xfrm>
              <a:off x="2068513" y="2312988"/>
              <a:ext cx="762000" cy="361950"/>
            </a:xfrm>
            <a:custGeom>
              <a:avLst/>
              <a:gdLst>
                <a:gd name="T0" fmla="*/ 0 w 269"/>
                <a:gd name="T1" fmla="*/ 2147483647 h 128"/>
                <a:gd name="T2" fmla="*/ 2147483647 w 269"/>
                <a:gd name="T3" fmla="*/ 0 h 128"/>
                <a:gd name="T4" fmla="*/ 2147483647 w 269"/>
                <a:gd name="T5" fmla="*/ 0 h 128"/>
                <a:gd name="T6" fmla="*/ 2147483647 w 269"/>
                <a:gd name="T7" fmla="*/ 2147483647 h 128"/>
                <a:gd name="T8" fmla="*/ 2147483647 w 269"/>
                <a:gd name="T9" fmla="*/ 2147483647 h 128"/>
                <a:gd name="T10" fmla="*/ 2147483647 w 269"/>
                <a:gd name="T11" fmla="*/ 2147483647 h 128"/>
                <a:gd name="T12" fmla="*/ 2147483647 w 269"/>
                <a:gd name="T13" fmla="*/ 2147483647 h 128"/>
                <a:gd name="T14" fmla="*/ 2147483647 w 269"/>
                <a:gd name="T15" fmla="*/ 2147483647 h 128"/>
                <a:gd name="T16" fmla="*/ 2147483647 w 269"/>
                <a:gd name="T17" fmla="*/ 2147483647 h 128"/>
                <a:gd name="T18" fmla="*/ 0 w 269"/>
                <a:gd name="T19" fmla="*/ 2147483647 h 128"/>
                <a:gd name="T20" fmla="*/ 0 w 269"/>
                <a:gd name="T21" fmla="*/ 2147483647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9"/>
                <a:gd name="T34" fmla="*/ 0 h 128"/>
                <a:gd name="T35" fmla="*/ 269 w 26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9" h="128">
                  <a:moveTo>
                    <a:pt x="0" y="64"/>
                  </a:moveTo>
                  <a:cubicBezTo>
                    <a:pt x="0" y="29"/>
                    <a:pt x="60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209" y="0"/>
                    <a:pt x="269" y="29"/>
                    <a:pt x="269" y="64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69" y="99"/>
                    <a:pt x="209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60" y="128"/>
                    <a:pt x="0" y="99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9"/>
            <p:cNvSpPr>
              <a:spLocks/>
            </p:cNvSpPr>
            <p:nvPr/>
          </p:nvSpPr>
          <p:spPr bwMode="auto">
            <a:xfrm>
              <a:off x="2325688" y="2208213"/>
              <a:ext cx="255588" cy="542925"/>
            </a:xfrm>
            <a:custGeom>
              <a:avLst/>
              <a:gdLst>
                <a:gd name="T0" fmla="*/ 0 w 90"/>
                <a:gd name="T1" fmla="*/ 2147483647 h 192"/>
                <a:gd name="T2" fmla="*/ 2147483647 w 90"/>
                <a:gd name="T3" fmla="*/ 0 h 192"/>
                <a:gd name="T4" fmla="*/ 2147483647 w 90"/>
                <a:gd name="T5" fmla="*/ 0 h 192"/>
                <a:gd name="T6" fmla="*/ 2147483647 w 90"/>
                <a:gd name="T7" fmla="*/ 0 h 192"/>
                <a:gd name="T8" fmla="*/ 2147483647 w 90"/>
                <a:gd name="T9" fmla="*/ 2147483647 h 192"/>
                <a:gd name="T10" fmla="*/ 2147483647 w 90"/>
                <a:gd name="T11" fmla="*/ 2147483647 h 192"/>
                <a:gd name="T12" fmla="*/ 2147483647 w 90"/>
                <a:gd name="T13" fmla="*/ 2147483647 h 192"/>
                <a:gd name="T14" fmla="*/ 2147483647 w 90"/>
                <a:gd name="T15" fmla="*/ 2147483647 h 192"/>
                <a:gd name="T16" fmla="*/ 2147483647 w 90"/>
                <a:gd name="T17" fmla="*/ 2147483647 h 192"/>
                <a:gd name="T18" fmla="*/ 0 w 90"/>
                <a:gd name="T19" fmla="*/ 2147483647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92"/>
                <a:gd name="T32" fmla="*/ 90 w 90"/>
                <a:gd name="T33" fmla="*/ 192 h 1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92">
                  <a:moveTo>
                    <a:pt x="0" y="96"/>
                  </a:moveTo>
                  <a:cubicBezTo>
                    <a:pt x="0" y="43"/>
                    <a:pt x="20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0" y="0"/>
                    <a:pt x="90" y="43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149"/>
                    <a:pt x="70" y="192"/>
                    <a:pt x="45" y="192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20" y="192"/>
                    <a:pt x="0" y="149"/>
                    <a:pt x="0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0"/>
            <p:cNvSpPr>
              <a:spLocks/>
            </p:cNvSpPr>
            <p:nvPr/>
          </p:nvSpPr>
          <p:spPr bwMode="auto">
            <a:xfrm>
              <a:off x="2278063" y="2074863"/>
              <a:ext cx="350838" cy="379413"/>
            </a:xfrm>
            <a:custGeom>
              <a:avLst/>
              <a:gdLst>
                <a:gd name="T0" fmla="*/ 0 w 124"/>
                <a:gd name="T1" fmla="*/ 2147483647 h 134"/>
                <a:gd name="T2" fmla="*/ 2147483647 w 124"/>
                <a:gd name="T3" fmla="*/ 0 h 134"/>
                <a:gd name="T4" fmla="*/ 2147483647 w 124"/>
                <a:gd name="T5" fmla="*/ 0 h 134"/>
                <a:gd name="T6" fmla="*/ 2147483647 w 124"/>
                <a:gd name="T7" fmla="*/ 0 h 134"/>
                <a:gd name="T8" fmla="*/ 2147483647 w 124"/>
                <a:gd name="T9" fmla="*/ 2147483647 h 134"/>
                <a:gd name="T10" fmla="*/ 2147483647 w 124"/>
                <a:gd name="T11" fmla="*/ 2147483647 h 134"/>
                <a:gd name="T12" fmla="*/ 2147483647 w 124"/>
                <a:gd name="T13" fmla="*/ 2147483647 h 134"/>
                <a:gd name="T14" fmla="*/ 2147483647 w 124"/>
                <a:gd name="T15" fmla="*/ 2147483647 h 134"/>
                <a:gd name="T16" fmla="*/ 2147483647 w 124"/>
                <a:gd name="T17" fmla="*/ 2147483647 h 134"/>
                <a:gd name="T18" fmla="*/ 2147483647 w 124"/>
                <a:gd name="T19" fmla="*/ 2147483647 h 134"/>
                <a:gd name="T20" fmla="*/ 0 w 124"/>
                <a:gd name="T21" fmla="*/ 2147483647 h 134"/>
                <a:gd name="T22" fmla="*/ 0 w 124"/>
                <a:gd name="T23" fmla="*/ 2147483647 h 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"/>
                <a:gd name="T37" fmla="*/ 0 h 134"/>
                <a:gd name="T38" fmla="*/ 124 w 124"/>
                <a:gd name="T39" fmla="*/ 134 h 1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" h="134">
                  <a:moveTo>
                    <a:pt x="0" y="67"/>
                  </a:moveTo>
                  <a:cubicBezTo>
                    <a:pt x="0" y="30"/>
                    <a:pt x="28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7" y="0"/>
                    <a:pt x="124" y="30"/>
                    <a:pt x="124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4" y="104"/>
                    <a:pt x="97" y="134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28" y="134"/>
                    <a:pt x="0" y="104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1"/>
            <p:cNvSpPr>
              <a:spLocks/>
            </p:cNvSpPr>
            <p:nvPr/>
          </p:nvSpPr>
          <p:spPr bwMode="auto">
            <a:xfrm>
              <a:off x="2403475" y="2360613"/>
              <a:ext cx="104775" cy="76200"/>
            </a:xfrm>
            <a:custGeom>
              <a:avLst/>
              <a:gdLst>
                <a:gd name="T0" fmla="*/ 0 w 37"/>
                <a:gd name="T1" fmla="*/ 2147483647 h 27"/>
                <a:gd name="T2" fmla="*/ 2147483647 w 37"/>
                <a:gd name="T3" fmla="*/ 0 h 27"/>
                <a:gd name="T4" fmla="*/ 2147483647 w 37"/>
                <a:gd name="T5" fmla="*/ 0 h 27"/>
                <a:gd name="T6" fmla="*/ 2147483647 w 37"/>
                <a:gd name="T7" fmla="*/ 2147483647 h 27"/>
                <a:gd name="T8" fmla="*/ 2147483647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2147483647 h 27"/>
                <a:gd name="T14" fmla="*/ 2147483647 w 37"/>
                <a:gd name="T15" fmla="*/ 2147483647 h 27"/>
                <a:gd name="T16" fmla="*/ 2147483647 w 37"/>
                <a:gd name="T17" fmla="*/ 2147483647 h 27"/>
                <a:gd name="T18" fmla="*/ 0 w 37"/>
                <a:gd name="T19" fmla="*/ 2147483647 h 27"/>
                <a:gd name="T20" fmla="*/ 0 w 37"/>
                <a:gd name="T21" fmla="*/ 2147483647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7"/>
                <a:gd name="T35" fmla="*/ 37 w 37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7">
                  <a:moveTo>
                    <a:pt x="0" y="13"/>
                  </a:moveTo>
                  <a:cubicBezTo>
                    <a:pt x="0" y="6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7" y="6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21"/>
                    <a:pt x="2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8" y="27"/>
                    <a:pt x="0" y="2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2"/>
            <p:cNvSpPr>
              <a:spLocks/>
            </p:cNvSpPr>
            <p:nvPr/>
          </p:nvSpPr>
          <p:spPr bwMode="auto">
            <a:xfrm>
              <a:off x="2230438" y="1901825"/>
              <a:ext cx="455613" cy="458788"/>
            </a:xfrm>
            <a:custGeom>
              <a:avLst/>
              <a:gdLst>
                <a:gd name="T0" fmla="*/ 0 w 161"/>
                <a:gd name="T1" fmla="*/ 2147483647 h 162"/>
                <a:gd name="T2" fmla="*/ 2147483647 w 161"/>
                <a:gd name="T3" fmla="*/ 0 h 162"/>
                <a:gd name="T4" fmla="*/ 2147483647 w 161"/>
                <a:gd name="T5" fmla="*/ 0 h 162"/>
                <a:gd name="T6" fmla="*/ 2147483647 w 161"/>
                <a:gd name="T7" fmla="*/ 0 h 162"/>
                <a:gd name="T8" fmla="*/ 2147483647 w 161"/>
                <a:gd name="T9" fmla="*/ 2147483647 h 162"/>
                <a:gd name="T10" fmla="*/ 2147483647 w 161"/>
                <a:gd name="T11" fmla="*/ 2147483647 h 162"/>
                <a:gd name="T12" fmla="*/ 2147483647 w 161"/>
                <a:gd name="T13" fmla="*/ 2147483647 h 162"/>
                <a:gd name="T14" fmla="*/ 2147483647 w 161"/>
                <a:gd name="T15" fmla="*/ 2147483647 h 162"/>
                <a:gd name="T16" fmla="*/ 2147483647 w 161"/>
                <a:gd name="T17" fmla="*/ 2147483647 h 162"/>
                <a:gd name="T18" fmla="*/ 2147483647 w 161"/>
                <a:gd name="T19" fmla="*/ 2147483647 h 162"/>
                <a:gd name="T20" fmla="*/ 0 w 161"/>
                <a:gd name="T21" fmla="*/ 2147483647 h 162"/>
                <a:gd name="T22" fmla="*/ 0 w 161"/>
                <a:gd name="T23" fmla="*/ 2147483647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"/>
                <a:gd name="T37" fmla="*/ 0 h 162"/>
                <a:gd name="T38" fmla="*/ 161 w 161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1" h="162">
                  <a:moveTo>
                    <a:pt x="0" y="81"/>
                  </a:moveTo>
                  <a:cubicBezTo>
                    <a:pt x="0" y="36"/>
                    <a:pt x="36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26" y="0"/>
                    <a:pt x="161" y="36"/>
                    <a:pt x="161" y="81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1" y="126"/>
                    <a:pt x="126" y="162"/>
                    <a:pt x="81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36" y="162"/>
                    <a:pt x="0" y="126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3"/>
            <p:cNvSpPr>
              <a:spLocks/>
            </p:cNvSpPr>
            <p:nvPr/>
          </p:nvSpPr>
          <p:spPr bwMode="auto">
            <a:xfrm>
              <a:off x="2371725" y="2408238"/>
              <a:ext cx="152400" cy="266700"/>
            </a:xfrm>
            <a:custGeom>
              <a:avLst/>
              <a:gdLst>
                <a:gd name="T0" fmla="*/ 2147483647 w 96"/>
                <a:gd name="T1" fmla="*/ 2147483647 h 168"/>
                <a:gd name="T2" fmla="*/ 2147483647 w 96"/>
                <a:gd name="T3" fmla="*/ 0 h 168"/>
                <a:gd name="T4" fmla="*/ 2147483647 w 96"/>
                <a:gd name="T5" fmla="*/ 0 h 168"/>
                <a:gd name="T6" fmla="*/ 0 w 96"/>
                <a:gd name="T7" fmla="*/ 2147483647 h 168"/>
                <a:gd name="T8" fmla="*/ 2147483647 w 96"/>
                <a:gd name="T9" fmla="*/ 2147483647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8"/>
                <a:gd name="T17" fmla="*/ 96 w 96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8">
                  <a:moveTo>
                    <a:pt x="96" y="168"/>
                  </a:moveTo>
                  <a:lnTo>
                    <a:pt x="62" y="0"/>
                  </a:lnTo>
                  <a:lnTo>
                    <a:pt x="36" y="0"/>
                  </a:lnTo>
                  <a:lnTo>
                    <a:pt x="0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4"/>
            <p:cNvSpPr>
              <a:spLocks/>
            </p:cNvSpPr>
            <p:nvPr/>
          </p:nvSpPr>
          <p:spPr bwMode="auto">
            <a:xfrm>
              <a:off x="2371725" y="2606675"/>
              <a:ext cx="152400" cy="133350"/>
            </a:xfrm>
            <a:custGeom>
              <a:avLst/>
              <a:gdLst>
                <a:gd name="T0" fmla="*/ 0 w 96"/>
                <a:gd name="T1" fmla="*/ 2147483647 h 84"/>
                <a:gd name="T2" fmla="*/ 2147483647 w 96"/>
                <a:gd name="T3" fmla="*/ 0 h 84"/>
                <a:gd name="T4" fmla="*/ 2147483647 w 96"/>
                <a:gd name="T5" fmla="*/ 2147483647 h 84"/>
                <a:gd name="T6" fmla="*/ 2147483647 w 96"/>
                <a:gd name="T7" fmla="*/ 2147483647 h 84"/>
                <a:gd name="T8" fmla="*/ 0 w 96"/>
                <a:gd name="T9" fmla="*/ 21474836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84"/>
                <a:gd name="T17" fmla="*/ 96 w 9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84">
                  <a:moveTo>
                    <a:pt x="0" y="43"/>
                  </a:moveTo>
                  <a:lnTo>
                    <a:pt x="48" y="0"/>
                  </a:lnTo>
                  <a:lnTo>
                    <a:pt x="96" y="43"/>
                  </a:lnTo>
                  <a:lnTo>
                    <a:pt x="48" y="8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4" name="TextBox 223"/>
          <p:cNvSpPr txBox="1"/>
          <p:nvPr/>
        </p:nvSpPr>
        <p:spPr>
          <a:xfrm>
            <a:off x="2031021" y="5657661"/>
            <a:ext cx="19277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Create and extend policies</a:t>
            </a: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Integrate with applications and infrastructure</a:t>
            </a:r>
            <a:endParaRPr lang="en-US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3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194"/>
            <a:ext cx="8229600" cy="563231"/>
          </a:xfrm>
        </p:spPr>
        <p:txBody>
          <a:bodyPr/>
          <a:lstStyle/>
          <a:p>
            <a:r>
              <a:rPr lang="en-US" dirty="0" smtClean="0"/>
              <a:t>Managing mobile app access to APIs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62C2F1-C1D9-4364-9330-7B7BC203CD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3768"/>
          <a:stretch>
            <a:fillRect/>
          </a:stretch>
        </p:blipFill>
        <p:spPr bwMode="auto">
          <a:xfrm>
            <a:off x="381000" y="1436916"/>
            <a:ext cx="7924800" cy="406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46" t="73888" r="47347"/>
          <a:stretch>
            <a:fillRect/>
          </a:stretch>
        </p:blipFill>
        <p:spPr bwMode="auto">
          <a:xfrm>
            <a:off x="627744" y="5149753"/>
            <a:ext cx="5918200" cy="156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194"/>
            <a:ext cx="8229600" cy="563231"/>
          </a:xfrm>
        </p:spPr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38514"/>
            <a:ext cx="8229600" cy="2160591"/>
          </a:xfrm>
        </p:spPr>
        <p:txBody>
          <a:bodyPr/>
          <a:lstStyle/>
          <a:p>
            <a:r>
              <a:rPr lang="en-US" dirty="0" smtClean="0"/>
              <a:t>Co-founder of </a:t>
            </a:r>
            <a:r>
              <a:rPr lang="en-US" dirty="0" err="1" smtClean="0"/>
              <a:t>Vordel</a:t>
            </a:r>
            <a:r>
              <a:rPr lang="en-US" dirty="0" smtClean="0"/>
              <a:t> (SOA/API Gateways)</a:t>
            </a:r>
          </a:p>
          <a:p>
            <a:pPr lvl="1"/>
            <a:r>
              <a:rPr lang="en-US" dirty="0" smtClean="0"/>
              <a:t>Acquired by </a:t>
            </a:r>
            <a:r>
              <a:rPr lang="en-US" dirty="0" err="1" smtClean="0"/>
              <a:t>Axway</a:t>
            </a:r>
            <a:r>
              <a:rPr lang="en-US" dirty="0" smtClean="0"/>
              <a:t> in 2012</a:t>
            </a:r>
          </a:p>
          <a:p>
            <a:r>
              <a:rPr lang="en-US" dirty="0" smtClean="0"/>
              <a:t>VP Innovation at </a:t>
            </a:r>
            <a:r>
              <a:rPr lang="en-US" dirty="0" err="1" smtClean="0"/>
              <a:t>Axway</a:t>
            </a:r>
            <a:endParaRPr lang="en-US" dirty="0" smtClean="0"/>
          </a:p>
          <a:p>
            <a:r>
              <a:rPr lang="en-US" dirty="0" smtClean="0"/>
              <a:t>Based in Boston, MA</a:t>
            </a:r>
          </a:p>
          <a:p>
            <a:r>
              <a:rPr lang="en-US" dirty="0" smtClean="0"/>
              <a:t>Blog: </a:t>
            </a:r>
            <a:r>
              <a:rPr lang="en-US" dirty="0" smtClean="0">
                <a:hlinkClick r:id="rId2"/>
              </a:rPr>
              <a:t>www.soatothecloud.com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5D96A2-34DD-41E2-B61A-4DE9FAED40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2" descr="http://cache0.bdcdn.net/assets/images/book/medium/9780/0722/9780072224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3143" y="2510970"/>
            <a:ext cx="2877457" cy="3093267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1575" y="429078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194"/>
            <a:ext cx="8229600" cy="563231"/>
          </a:xfrm>
        </p:spPr>
        <p:txBody>
          <a:bodyPr/>
          <a:lstStyle/>
          <a:p>
            <a:r>
              <a:rPr lang="en-US" dirty="0" smtClean="0"/>
              <a:t>Mobile App Monitoring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62C2F1-C1D9-4364-9330-7B7BC203CD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7949" r="2949" b="1099"/>
          <a:stretch>
            <a:fillRect/>
          </a:stretch>
        </p:blipFill>
        <p:spPr bwMode="auto">
          <a:xfrm>
            <a:off x="0" y="1445758"/>
            <a:ext cx="905230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151" y="1770749"/>
            <a:ext cx="2348491" cy="370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194"/>
            <a:ext cx="8229600" cy="563231"/>
          </a:xfrm>
        </p:spPr>
        <p:txBody>
          <a:bodyPr/>
          <a:lstStyle/>
          <a:p>
            <a:r>
              <a:rPr lang="en-US" dirty="0" smtClean="0"/>
              <a:t>Managing API Keys and </a:t>
            </a:r>
            <a:r>
              <a:rPr lang="en-US" dirty="0" err="1" smtClean="0"/>
              <a:t>OAuth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62C2F1-C1D9-4364-9330-7B7BC203CD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306286"/>
            <a:ext cx="8236547" cy="437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194"/>
            <a:ext cx="8229600" cy="563231"/>
          </a:xfrm>
        </p:spPr>
        <p:txBody>
          <a:bodyPr/>
          <a:lstStyle/>
          <a:p>
            <a:r>
              <a:rPr lang="en-US" dirty="0" smtClean="0"/>
              <a:t>Quota Management for APIs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62C2F1-C1D9-4364-9330-7B7BC203CD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3558" r="2838" b="36369"/>
          <a:stretch>
            <a:fillRect/>
          </a:stretch>
        </p:blipFill>
        <p:spPr bwMode="auto">
          <a:xfrm>
            <a:off x="352425" y="2149702"/>
            <a:ext cx="8540607" cy="281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1484784"/>
            <a:ext cx="889248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538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Managing usage quota</a:t>
            </a: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s for APIs on an app-by-app basis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5538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194"/>
            <a:ext cx="8229600" cy="563231"/>
          </a:xfrm>
        </p:spPr>
        <p:txBody>
          <a:bodyPr/>
          <a:lstStyle/>
          <a:p>
            <a:r>
              <a:rPr lang="en-US" dirty="0" smtClean="0"/>
              <a:t>Certificate Pinning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62C2F1-C1D9-4364-9330-7B7BC203CD5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484784"/>
            <a:ext cx="8424936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538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Problem:</a:t>
            </a:r>
          </a:p>
          <a:p>
            <a:pPr marL="800100" lvl="1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API Keys are vulnerably when stored on the client</a:t>
            </a:r>
          </a:p>
          <a:p>
            <a:pPr marL="800100" lvl="1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endParaRPr lang="en-US" sz="2400" b="1" dirty="0" smtClean="0">
              <a:solidFill>
                <a:srgbClr val="255384"/>
              </a:solidFill>
              <a:latin typeface="Arial"/>
              <a:cs typeface="Arial"/>
            </a:endParaRPr>
          </a:p>
          <a:p>
            <a:pPr marL="342900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Solution: “Certificate Pinning”:</a:t>
            </a:r>
          </a:p>
          <a:p>
            <a:pPr marL="800100" lvl="1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Leverages native mobile OS support for protecting certificates</a:t>
            </a:r>
          </a:p>
          <a:p>
            <a:pPr marL="800100" lvl="1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Uses Mutual SSL</a:t>
            </a:r>
          </a:p>
          <a:p>
            <a:pPr marL="800100" lvl="1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End-user credentials (e.g. username/password) then sent over this Mutual SSL connection</a:t>
            </a:r>
          </a:p>
          <a:p>
            <a:pPr marL="800100" lvl="1" indent="-342900" algn="l" defTabSz="457200" fontAlgn="auto"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Font typeface="Arial"/>
              <a:buChar char="•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5538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194"/>
            <a:ext cx="8229600" cy="563231"/>
          </a:xfrm>
        </p:spPr>
        <p:txBody>
          <a:bodyPr/>
          <a:lstStyle/>
          <a:p>
            <a:r>
              <a:rPr lang="en-US" dirty="0" smtClean="0"/>
              <a:t>Further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62C2F1-C1D9-4364-9330-7B7BC203CD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484784"/>
            <a:ext cx="8424936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@Axway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538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@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538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TheMarkONeill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25538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Visit us at the Axway Booth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endParaRPr lang="en-US" sz="2400" b="1" dirty="0" smtClean="0">
              <a:solidFill>
                <a:srgbClr val="255384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endParaRPr lang="en-US" sz="2400" b="1" dirty="0" smtClean="0">
              <a:solidFill>
                <a:srgbClr val="255384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endParaRPr lang="en-US" sz="2400" b="1" dirty="0" smtClean="0">
              <a:solidFill>
                <a:srgbClr val="255384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endParaRPr lang="en-US" sz="2400" b="1" dirty="0" smtClean="0">
              <a:solidFill>
                <a:srgbClr val="255384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endParaRPr lang="en-US" sz="2400" b="1" dirty="0" smtClean="0">
              <a:solidFill>
                <a:srgbClr val="255384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endParaRPr lang="en-US" sz="2400" b="1" dirty="0" smtClean="0">
              <a:solidFill>
                <a:srgbClr val="255384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endParaRPr lang="en-US" sz="2400" b="1" dirty="0" smtClean="0">
              <a:solidFill>
                <a:srgbClr val="255384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endParaRPr lang="en-US" sz="2400" b="1" dirty="0" smtClean="0">
              <a:solidFill>
                <a:srgbClr val="255384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Thank you!</a:t>
            </a:r>
            <a:endParaRPr lang="en-US" sz="2400" b="1" dirty="0" smtClean="0">
              <a:solidFill>
                <a:srgbClr val="255384"/>
              </a:solidFill>
              <a:latin typeface="Arial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36534"/>
            <a:ext cx="5254171" cy="301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194"/>
            <a:ext cx="8229600" cy="563231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69143"/>
            <a:ext cx="8229600" cy="5189113"/>
          </a:xfrm>
        </p:spPr>
        <p:txBody>
          <a:bodyPr/>
          <a:lstStyle/>
          <a:p>
            <a:r>
              <a:rPr lang="en-US" dirty="0" smtClean="0"/>
              <a:t>APIs for Mobile</a:t>
            </a:r>
          </a:p>
          <a:p>
            <a:pPr lvl="1"/>
            <a:r>
              <a:rPr lang="en-US" dirty="0" smtClean="0"/>
              <a:t>“Digital Business”</a:t>
            </a:r>
          </a:p>
          <a:p>
            <a:r>
              <a:rPr lang="en-US" dirty="0" smtClean="0"/>
              <a:t>Security issues for APIs</a:t>
            </a:r>
          </a:p>
          <a:p>
            <a:pPr lvl="1"/>
            <a:r>
              <a:rPr lang="en-US" dirty="0" smtClean="0"/>
              <a:t>Data harvesting</a:t>
            </a:r>
          </a:p>
          <a:p>
            <a:pPr lvl="1"/>
            <a:r>
              <a:rPr lang="en-US" dirty="0" smtClean="0"/>
              <a:t>API Key sniffing</a:t>
            </a:r>
          </a:p>
          <a:p>
            <a:pPr lvl="1"/>
            <a:r>
              <a:rPr lang="en-US" dirty="0" smtClean="0"/>
              <a:t>Insecure use of plain HTTP</a:t>
            </a:r>
          </a:p>
          <a:p>
            <a:r>
              <a:rPr lang="en-US" dirty="0" err="1" smtClean="0"/>
              <a:t>OAuth</a:t>
            </a:r>
            <a:endParaRPr lang="en-US" dirty="0" smtClean="0"/>
          </a:p>
          <a:p>
            <a:pPr lvl="1"/>
            <a:r>
              <a:rPr lang="en-US" dirty="0" smtClean="0"/>
              <a:t>What can go wrong?</a:t>
            </a:r>
          </a:p>
          <a:p>
            <a:pPr lvl="1"/>
            <a:r>
              <a:rPr lang="en-US" dirty="0" err="1" smtClean="0"/>
              <a:t>OAuth</a:t>
            </a:r>
            <a:r>
              <a:rPr lang="en-US" dirty="0" smtClean="0"/>
              <a:t> model applied to Mobile</a:t>
            </a:r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API Management</a:t>
            </a:r>
          </a:p>
          <a:p>
            <a:pPr lvl="1"/>
            <a:r>
              <a:rPr lang="en-US" dirty="0" smtClean="0"/>
              <a:t>“Certificate Pinning”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5D96A2-34DD-41E2-B61A-4DE9FAED40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1175"/>
            <a:ext cx="8229600" cy="563231"/>
          </a:xfrm>
        </p:spPr>
        <p:txBody>
          <a:bodyPr/>
          <a:lstStyle/>
          <a:p>
            <a:r>
              <a:rPr lang="en-US" b="1" dirty="0" smtClean="0"/>
              <a:t>“Digital Business”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85201" cy="2086725"/>
          </a:xfrm>
        </p:spPr>
        <p:txBody>
          <a:bodyPr/>
          <a:lstStyle/>
          <a:p>
            <a:r>
              <a:rPr lang="en-US" dirty="0" smtClean="0"/>
              <a:t>Creating new channels for revenue</a:t>
            </a:r>
          </a:p>
          <a:p>
            <a:pPr lvl="1"/>
            <a:r>
              <a:rPr lang="en-US" dirty="0" smtClean="0"/>
              <a:t>Cloud, Mobile, Social</a:t>
            </a:r>
          </a:p>
          <a:p>
            <a:pPr lvl="1"/>
            <a:r>
              <a:rPr lang="en-US" dirty="0" smtClean="0"/>
              <a:t>Over 3 hours per day on smartphones [</a:t>
            </a:r>
            <a:r>
              <a:rPr lang="en-US" dirty="0" err="1" smtClean="0"/>
              <a:t>Analysys</a:t>
            </a:r>
            <a:r>
              <a:rPr lang="en-US" dirty="0" smtClean="0"/>
              <a:t> Mason]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3372" y="3454399"/>
            <a:ext cx="1869744" cy="23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26643" y="3454399"/>
            <a:ext cx="2355617" cy="239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5502" y="3454399"/>
            <a:ext cx="2766499" cy="239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71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050" y="6486525"/>
            <a:ext cx="295275" cy="231775"/>
          </a:xfrm>
          <a:prstGeom prst="rect">
            <a:avLst/>
          </a:prstGeom>
          <a:noFill/>
        </p:spPr>
        <p:txBody>
          <a:bodyPr/>
          <a:lstStyle/>
          <a:p>
            <a:fld id="{4AE36A9B-447F-4715-9974-84F724DFC1F4}" type="slidenum">
              <a:rPr lang="en-US"/>
              <a:pPr/>
              <a:t>5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13028"/>
            <a:ext cx="8229600" cy="480131"/>
          </a:xfrm>
        </p:spPr>
        <p:txBody>
          <a:bodyPr>
            <a:noAutofit/>
          </a:bodyPr>
          <a:lstStyle/>
          <a:p>
            <a:r>
              <a:rPr lang="en-US" sz="3100" dirty="0" smtClean="0"/>
              <a:t>Where do APIs fit in?</a:t>
            </a:r>
            <a:endParaRPr lang="en-US" sz="3100" dirty="0" smtClean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7507022" y="5761070"/>
            <a:ext cx="1466850" cy="990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TextBox 127"/>
          <p:cNvSpPr txBox="1">
            <a:spLocks noChangeArrowheads="1"/>
          </p:cNvSpPr>
          <p:nvPr/>
        </p:nvSpPr>
        <p:spPr bwMode="auto">
          <a:xfrm>
            <a:off x="971550" y="1299464"/>
            <a:ext cx="6949440" cy="12550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4000" tIns="93600" rIns="180000" bIns="93600" anchor="t">
            <a:noAutofit/>
          </a:bodyPr>
          <a:lstStyle>
            <a:defPPr>
              <a:defRPr lang="en-US"/>
            </a:defPPr>
            <a:lvl1pPr marL="179388" indent="-179388" defTabSz="457200">
              <a:buFont typeface="Arial"/>
              <a:buChar char="•"/>
              <a:defRPr sz="1600">
                <a:solidFill>
                  <a:srgbClr val="336699"/>
                </a:solidFill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2900" lvl="1" indent="-342900" defTabSz="16589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26BB3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800000"/>
                </a:solidFill>
                <a:ea typeface="Arial" charset="0"/>
                <a:cs typeface="Arial"/>
              </a:rPr>
              <a:t>Enabling mobile apps</a:t>
            </a:r>
            <a:endParaRPr lang="en-US" sz="2000" dirty="0">
              <a:solidFill>
                <a:srgbClr val="800000"/>
              </a:solidFill>
              <a:ea typeface="Arial" charset="0"/>
              <a:cs typeface="Arial"/>
            </a:endParaRPr>
          </a:p>
        </p:txBody>
      </p:sp>
      <p:pic>
        <p:nvPicPr>
          <p:cNvPr id="3076" name="Picture 4" descr="iPad 2 screensh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3318" y="1967199"/>
            <a:ext cx="2317833" cy="309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9121" y="5265421"/>
            <a:ext cx="220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/>
              </a:rPr>
              <a:t>Health Records…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42370" y="5305787"/>
            <a:ext cx="2207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/>
              </a:rPr>
              <a:t>Utility Metering…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574417" y="5305787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/>
              </a:rPr>
              <a:t>Payments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01278" y="6086415"/>
            <a:ext cx="3862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  <a:cs typeface="Arial"/>
              </a:rPr>
              <a:t>All get their data through APIs</a:t>
            </a:r>
            <a:endParaRPr lang="en-US" b="1" u="sng" dirty="0"/>
          </a:p>
        </p:txBody>
      </p:sp>
      <p:sp>
        <p:nvSpPr>
          <p:cNvPr id="15" name="Right Brace 14"/>
          <p:cNvSpPr/>
          <p:nvPr/>
        </p:nvSpPr>
        <p:spPr bwMode="auto">
          <a:xfrm rot="5400000" flipV="1">
            <a:off x="4534955" y="1888576"/>
            <a:ext cx="365700" cy="7952985"/>
          </a:xfrm>
          <a:prstGeom prst="rightBrace">
            <a:avLst>
              <a:gd name="adj1" fmla="val 33170"/>
              <a:gd name="adj2" fmla="val 50460"/>
            </a:avLst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44000" tIns="93600" rIns="180000" bIns="93600" anchor="t">
            <a:noAutofit/>
          </a:bodyPr>
          <a:lstStyle/>
          <a:p>
            <a:pPr marL="179388" indent="-179388" defTabSz="457200">
              <a:buFont typeface="Arial"/>
              <a:buChar char="•"/>
            </a:pPr>
            <a:endParaRPr lang="en-US" sz="1600">
              <a:solidFill>
                <a:srgbClr val="336699"/>
              </a:solidFill>
              <a:cs typeface="Arial"/>
            </a:endParaRPr>
          </a:p>
        </p:txBody>
      </p:sp>
      <p:pic>
        <p:nvPicPr>
          <p:cNvPr id="16" name="Picture 2" descr="iPhone Screenshot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281" y="1967199"/>
            <a:ext cx="1658940" cy="29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2378" y="1967199"/>
            <a:ext cx="1985123" cy="315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00627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194"/>
            <a:ext cx="8229600" cy="563231"/>
          </a:xfrm>
        </p:spPr>
        <p:txBody>
          <a:bodyPr/>
          <a:lstStyle/>
          <a:p>
            <a:r>
              <a:rPr lang="en-US" dirty="0" smtClean="0"/>
              <a:t>APIs – A soft underbelly?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1484784"/>
            <a:ext cx="8424936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538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Security vulnerabilities related to APIs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5538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7926"/>
            <a:ext cx="4115136" cy="222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433" y="3209628"/>
            <a:ext cx="3828167" cy="23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194"/>
            <a:ext cx="8229600" cy="563231"/>
          </a:xfrm>
        </p:spPr>
        <p:txBody>
          <a:bodyPr/>
          <a:lstStyle/>
          <a:p>
            <a:r>
              <a:rPr lang="en-US" dirty="0" smtClean="0"/>
              <a:t>API Security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Axway #APIWorkshops</a:t>
            </a:r>
            <a:endParaRPr lang="en-US"/>
          </a:p>
        </p:txBody>
      </p:sp>
      <p:pic>
        <p:nvPicPr>
          <p:cNvPr id="6" name="Picture 2" descr="C:\Users\moneill\AppData\Local\Microsoft\Windows\Temporary Internet Files\Content.Outlook\MA7OLFKH\brussels-airlines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790" y="1560157"/>
            <a:ext cx="5790348" cy="131723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4502" t="27171" r="15778" b="33438"/>
          <a:stretch>
            <a:fillRect/>
          </a:stretch>
        </p:blipFill>
        <p:spPr bwMode="auto">
          <a:xfrm>
            <a:off x="646167" y="3469176"/>
            <a:ext cx="6313714" cy="190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- Key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484784"/>
            <a:ext cx="8424936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10C20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538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Users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25538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often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25538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allow the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25538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 to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25538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interact with APIs on their behalf</a:t>
            </a:r>
          </a:p>
          <a:p>
            <a:pPr marL="800100" lvl="1" indent="-342900" algn="l" defTabSz="457200">
              <a:spcBef>
                <a:spcPct val="20000"/>
              </a:spcBef>
              <a:buClr>
                <a:srgbClr val="C10C20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e</a:t>
            </a:r>
            <a:r>
              <a:rPr lang="en-US" sz="2400" b="1" baseline="0" dirty="0" smtClean="0">
                <a:solidFill>
                  <a:srgbClr val="255384"/>
                </a:solidFill>
                <a:latin typeface="Arial"/>
                <a:cs typeface="Arial"/>
              </a:rPr>
              <a:t>.g. call the Twitter</a:t>
            </a: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 API to send tweets</a:t>
            </a:r>
          </a:p>
          <a:p>
            <a:pPr marL="342900" indent="-342900" algn="l" defTabSz="457200">
              <a:spcBef>
                <a:spcPct val="20000"/>
              </a:spcBef>
              <a:buClr>
                <a:srgbClr val="C10C20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Protection of </a:t>
            </a:r>
            <a:r>
              <a:rPr lang="en-US" sz="2400" b="1" dirty="0" err="1" smtClean="0">
                <a:solidFill>
                  <a:srgbClr val="255384"/>
                </a:solidFill>
                <a:latin typeface="Arial"/>
                <a:cs typeface="Arial"/>
              </a:rPr>
              <a:t>OAuth</a:t>
            </a: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 credentials is important</a:t>
            </a:r>
          </a:p>
          <a:p>
            <a:pPr marL="342900" indent="-342900" algn="l" defTabSz="457200">
              <a:spcBef>
                <a:spcPct val="20000"/>
              </a:spcBef>
              <a:buClr>
                <a:srgbClr val="C10C20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255384"/>
                </a:solidFill>
                <a:latin typeface="Arial"/>
                <a:cs typeface="Arial"/>
              </a:rPr>
              <a:t>“Permission-based Web”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5538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3" descr="C:\Users\moneill\AppData\Local\Microsoft\Windows\Temporary Internet Files\Content.Outlook\MA7OLFKH\brussels-airlines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8546449" cy="194421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683568" y="4221088"/>
            <a:ext cx="7416824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1560" y="4293096"/>
            <a:ext cx="7344816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98095" y="2568582"/>
            <a:ext cx="5032936" cy="270843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12CDF8"/>
              </a:buClr>
            </a:pPr>
            <a:r>
              <a:rPr lang="en-US" sz="1000" dirty="0" smtClean="0">
                <a:latin typeface="Courier New"/>
                <a:cs typeface="Courier New"/>
              </a:rPr>
              <a:t>     </a:t>
            </a:r>
            <a:r>
              <a:rPr lang="en-US" sz="1000" dirty="0">
                <a:latin typeface="Courier New"/>
                <a:cs typeface="Courier New"/>
              </a:rPr>
              <a:t>+--------+                               +---------------+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|        |--(A)- Authorization Request -&gt;|   Resource    |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|        |                               |     Owner     |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|        |&lt;-(B)-- Authorization Grant ---|               |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|        |                               +---------------+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|        |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|        |                               +---------------+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|        |--(C)-- Authorization Grant --&gt;| Authorization |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| Client |                               |     Server    |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|        |&lt;-(D)----- Access Token -------|               |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|        |                               +---------------+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|        |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|        |                               +---------------+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|        |--(E)----- Access Token ------&gt;|    Resource   |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|        |                               |     Server    |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|        |&lt;-(F)--- Protected Resource ---|               |</a:t>
            </a:r>
          </a:p>
          <a:p>
            <a:pPr>
              <a:buClr>
                <a:srgbClr val="12CDF8"/>
              </a:buClr>
            </a:pPr>
            <a:r>
              <a:rPr lang="en-US" sz="1000" dirty="0">
                <a:latin typeface="Courier New"/>
                <a:cs typeface="Courier New"/>
              </a:rPr>
              <a:t>     +--------+                               +---------------+</a:t>
            </a:r>
            <a:endParaRPr lang="en-US" sz="1000" dirty="0" smtClean="0">
              <a:latin typeface="Courier New"/>
              <a:cs typeface="Courier New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80296"/>
            <a:ext cx="8229600" cy="1034129"/>
          </a:xfrm>
        </p:spPr>
        <p:txBody>
          <a:bodyPr/>
          <a:lstStyle/>
          <a:p>
            <a:r>
              <a:rPr lang="en-US" dirty="0" err="1" smtClean="0"/>
              <a:t>OAuth</a:t>
            </a:r>
            <a:r>
              <a:rPr lang="en-US" dirty="0" smtClean="0"/>
              <a:t> Actor </a:t>
            </a:r>
            <a:r>
              <a:rPr lang="en-US" dirty="0" smtClean="0"/>
              <a:t>Model applied to Mobile:</a:t>
            </a:r>
            <a:br>
              <a:rPr lang="en-US" dirty="0" smtClean="0"/>
            </a:br>
            <a:r>
              <a:rPr lang="en-US" dirty="0" smtClean="0"/>
              <a:t>Count the credentials…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305033" y="2158197"/>
            <a:ext cx="1285833" cy="633866"/>
          </a:xfrm>
          <a:prstGeom prst="roundRect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App Developer</a:t>
            </a:r>
          </a:p>
        </p:txBody>
      </p:sp>
      <p:sp>
        <p:nvSpPr>
          <p:cNvPr id="9" name="Rectangle à coins arrondis 9"/>
          <p:cNvSpPr/>
          <p:nvPr/>
        </p:nvSpPr>
        <p:spPr bwMode="auto">
          <a:xfrm>
            <a:off x="5406001" y="2761280"/>
            <a:ext cx="1285833" cy="63386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Resource Owner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Rectangle à coins arrondis 9"/>
          <p:cNvSpPr/>
          <p:nvPr/>
        </p:nvSpPr>
        <p:spPr bwMode="auto">
          <a:xfrm>
            <a:off x="5406001" y="3617153"/>
            <a:ext cx="1285833" cy="63386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Authorization Server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à coins arrondis 9"/>
          <p:cNvSpPr/>
          <p:nvPr/>
        </p:nvSpPr>
        <p:spPr bwMode="auto">
          <a:xfrm>
            <a:off x="5406001" y="4445948"/>
            <a:ext cx="1285833" cy="63386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Resource Server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Rectangle à coins arrondis 9"/>
          <p:cNvSpPr/>
          <p:nvPr/>
        </p:nvSpPr>
        <p:spPr bwMode="auto">
          <a:xfrm>
            <a:off x="1798095" y="3617153"/>
            <a:ext cx="1285833" cy="63386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</a:rPr>
              <a:t>Client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Rectangle à coins arrondis 6"/>
          <p:cNvSpPr/>
          <p:nvPr/>
        </p:nvSpPr>
        <p:spPr bwMode="auto">
          <a:xfrm>
            <a:off x="7450963" y="4116055"/>
            <a:ext cx="1285833" cy="633866"/>
          </a:xfrm>
          <a:prstGeom prst="roundRect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API Business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Owner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91238" y="5004888"/>
            <a:ext cx="1245293" cy="544256"/>
          </a:xfrm>
          <a:prstGeom prst="cloudCallout">
            <a:avLst>
              <a:gd name="adj1" fmla="val 56876"/>
              <a:gd name="adj2" fmla="val -17361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 App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7123466" y="1886069"/>
            <a:ext cx="1245293" cy="544256"/>
          </a:xfrm>
          <a:prstGeom prst="cloudCallout">
            <a:avLst>
              <a:gd name="adj1" fmla="val -80328"/>
              <a:gd name="adj2" fmla="val 1319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User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7123466" y="5277016"/>
            <a:ext cx="1245293" cy="544256"/>
          </a:xfrm>
          <a:prstGeom prst="cloudCallout">
            <a:avLst>
              <a:gd name="adj1" fmla="val -80328"/>
              <a:gd name="adj2" fmla="val -1291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API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6"/>
          <p:cNvSpPr/>
          <p:nvPr/>
        </p:nvSpPr>
        <p:spPr bwMode="auto">
          <a:xfrm>
            <a:off x="3691980" y="1661198"/>
            <a:ext cx="1285833" cy="633866"/>
          </a:xfrm>
          <a:prstGeom prst="roundRect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Developer Portal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363638" y="2655454"/>
            <a:ext cx="1792823" cy="410730"/>
            <a:chOff x="445698" y="2430194"/>
            <a:chExt cx="1792823" cy="41073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445698" y="2430194"/>
              <a:ext cx="406400" cy="4064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58178" y="2594703"/>
              <a:ext cx="1680343" cy="24622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buClr>
                  <a:srgbClr val="12CDF8"/>
                </a:buClr>
              </a:pPr>
              <a:r>
                <a:rPr lang="en-US" sz="1000" dirty="0" smtClean="0">
                  <a:cs typeface="Myriad Pro"/>
                </a:rPr>
                <a:t>Developer Portal Credentials</a:t>
              </a: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1873695" y="4106126"/>
            <a:ext cx="1417182" cy="410730"/>
            <a:chOff x="445698" y="2430194"/>
            <a:chExt cx="1417182" cy="41073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445698" y="2430194"/>
              <a:ext cx="406400" cy="406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58178" y="2594703"/>
              <a:ext cx="1304702" cy="24622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buClr>
                  <a:srgbClr val="12CDF8"/>
                </a:buClr>
              </a:pPr>
              <a:r>
                <a:rPr lang="en-US" sz="1000" dirty="0" smtClean="0">
                  <a:cs typeface="Myriad Pro"/>
                </a:rPr>
                <a:t>Client API Credentials</a:t>
              </a: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5493022" y="3251777"/>
            <a:ext cx="1776855" cy="410730"/>
            <a:chOff x="445698" y="2430194"/>
            <a:chExt cx="1776855" cy="41073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445698" y="2430194"/>
              <a:ext cx="406400" cy="406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58178" y="2594703"/>
              <a:ext cx="1664375" cy="24622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buClr>
                  <a:srgbClr val="12CDF8"/>
                </a:buClr>
              </a:pPr>
              <a:r>
                <a:rPr lang="en-US" sz="1000" dirty="0" smtClean="0">
                  <a:cs typeface="Myriad Pro"/>
                </a:rPr>
                <a:t>Resource Owner Credentials</a:t>
              </a:r>
            </a:p>
          </p:txBody>
        </p:sp>
      </p:grpSp>
      <p:sp>
        <p:nvSpPr>
          <p:cNvPr id="29" name="Freeform 28"/>
          <p:cNvSpPr/>
          <p:nvPr/>
        </p:nvSpPr>
        <p:spPr>
          <a:xfrm>
            <a:off x="2080144" y="2115035"/>
            <a:ext cx="1542270" cy="846620"/>
          </a:xfrm>
          <a:custGeom>
            <a:avLst/>
            <a:gdLst>
              <a:gd name="connsiteX0" fmla="*/ 0 w 1542270"/>
              <a:gd name="connsiteY0" fmla="*/ 846620 h 846620"/>
              <a:gd name="connsiteX1" fmla="*/ 1542270 w 1542270"/>
              <a:gd name="connsiteY1" fmla="*/ 0 h 846620"/>
              <a:gd name="connsiteX0" fmla="*/ 0 w 1542270"/>
              <a:gd name="connsiteY0" fmla="*/ 846620 h 846620"/>
              <a:gd name="connsiteX1" fmla="*/ 1542270 w 1542270"/>
              <a:gd name="connsiteY1" fmla="*/ 0 h 846620"/>
              <a:gd name="connsiteX0" fmla="*/ 0 w 1542270"/>
              <a:gd name="connsiteY0" fmla="*/ 846620 h 846620"/>
              <a:gd name="connsiteX1" fmla="*/ 1542270 w 1542270"/>
              <a:gd name="connsiteY1" fmla="*/ 0 h 84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2270" h="846620">
                <a:moveTo>
                  <a:pt x="0" y="846620"/>
                </a:moveTo>
                <a:cubicBezTo>
                  <a:pt x="1043300" y="821423"/>
                  <a:pt x="302406" y="40316"/>
                  <a:pt x="1542270" y="0"/>
                </a:cubicBezTo>
              </a:path>
            </a:pathLst>
          </a:custGeom>
          <a:ln w="9525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235127" y="3944339"/>
            <a:ext cx="2170873" cy="454062"/>
          </a:xfrm>
          <a:custGeom>
            <a:avLst/>
            <a:gdLst>
              <a:gd name="connsiteX0" fmla="*/ 0 w 1542270"/>
              <a:gd name="connsiteY0" fmla="*/ 846620 h 846620"/>
              <a:gd name="connsiteX1" fmla="*/ 1542270 w 1542270"/>
              <a:gd name="connsiteY1" fmla="*/ 0 h 846620"/>
              <a:gd name="connsiteX0" fmla="*/ 0 w 1542270"/>
              <a:gd name="connsiteY0" fmla="*/ 846620 h 846620"/>
              <a:gd name="connsiteX1" fmla="*/ 1542270 w 1542270"/>
              <a:gd name="connsiteY1" fmla="*/ 0 h 846620"/>
              <a:gd name="connsiteX0" fmla="*/ 0 w 1542270"/>
              <a:gd name="connsiteY0" fmla="*/ 846620 h 846620"/>
              <a:gd name="connsiteX1" fmla="*/ 1542270 w 1542270"/>
              <a:gd name="connsiteY1" fmla="*/ 0 h 846620"/>
              <a:gd name="connsiteX0" fmla="*/ 0 w 1542270"/>
              <a:gd name="connsiteY0" fmla="*/ 846620 h 846620"/>
              <a:gd name="connsiteX1" fmla="*/ 1542270 w 1542270"/>
              <a:gd name="connsiteY1" fmla="*/ 0 h 84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2270" h="846620">
                <a:moveTo>
                  <a:pt x="0" y="846620"/>
                </a:moveTo>
                <a:cubicBezTo>
                  <a:pt x="1097010" y="398594"/>
                  <a:pt x="302406" y="40316"/>
                  <a:pt x="1542270" y="0"/>
                </a:cubicBezTo>
              </a:path>
            </a:pathLst>
          </a:custGeom>
          <a:ln w="9525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684597" y="3479991"/>
            <a:ext cx="2773215" cy="431814"/>
          </a:xfrm>
          <a:custGeom>
            <a:avLst/>
            <a:gdLst>
              <a:gd name="connsiteX0" fmla="*/ 0 w 1542270"/>
              <a:gd name="connsiteY0" fmla="*/ 846620 h 846620"/>
              <a:gd name="connsiteX1" fmla="*/ 1542270 w 1542270"/>
              <a:gd name="connsiteY1" fmla="*/ 0 h 846620"/>
              <a:gd name="connsiteX0" fmla="*/ 0 w 1542270"/>
              <a:gd name="connsiteY0" fmla="*/ 846620 h 846620"/>
              <a:gd name="connsiteX1" fmla="*/ 1542270 w 1542270"/>
              <a:gd name="connsiteY1" fmla="*/ 0 h 846620"/>
              <a:gd name="connsiteX0" fmla="*/ 0 w 1542270"/>
              <a:gd name="connsiteY0" fmla="*/ 846620 h 846620"/>
              <a:gd name="connsiteX1" fmla="*/ 1542270 w 1542270"/>
              <a:gd name="connsiteY1" fmla="*/ 0 h 846620"/>
              <a:gd name="connsiteX0" fmla="*/ 374509 w 656798"/>
              <a:gd name="connsiteY0" fmla="*/ 318 h 1409599"/>
              <a:gd name="connsiteX1" fmla="*/ 380668 w 656798"/>
              <a:gd name="connsiteY1" fmla="*/ 1408788 h 1409599"/>
              <a:gd name="connsiteX0" fmla="*/ 1737251 w 1743410"/>
              <a:gd name="connsiteY0" fmla="*/ -1 h 1409845"/>
              <a:gd name="connsiteX1" fmla="*/ 1743410 w 1743410"/>
              <a:gd name="connsiteY1" fmla="*/ 1408469 h 1409845"/>
              <a:gd name="connsiteX0" fmla="*/ 1952400 w 1958559"/>
              <a:gd name="connsiteY0" fmla="*/ 1 h 1526200"/>
              <a:gd name="connsiteX1" fmla="*/ 1958559 w 1958559"/>
              <a:gd name="connsiteY1" fmla="*/ 1408471 h 1526200"/>
              <a:gd name="connsiteX0" fmla="*/ 1970196 w 1970196"/>
              <a:gd name="connsiteY0" fmla="*/ 0 h 805137"/>
              <a:gd name="connsiteX1" fmla="*/ 1933387 w 1970196"/>
              <a:gd name="connsiteY1" fmla="*/ 591000 h 80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0196" h="805137">
                <a:moveTo>
                  <a:pt x="1970196" y="0"/>
                </a:moveTo>
                <a:cubicBezTo>
                  <a:pt x="-1229603" y="594952"/>
                  <a:pt x="-4709" y="1110520"/>
                  <a:pt x="1933387" y="591000"/>
                </a:cubicBezTo>
              </a:path>
            </a:pathLst>
          </a:custGeom>
          <a:ln w="9525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3"/>
          <p:cNvGrpSpPr/>
          <p:nvPr/>
        </p:nvGrpSpPr>
        <p:grpSpPr>
          <a:xfrm>
            <a:off x="2080144" y="4474763"/>
            <a:ext cx="1028112" cy="304397"/>
            <a:chOff x="521298" y="3580719"/>
            <a:chExt cx="1028112" cy="304397"/>
          </a:xfrm>
        </p:grpSpPr>
        <p:sp>
          <p:nvSpPr>
            <p:cNvPr id="2" name="16-Point Star 1"/>
            <p:cNvSpPr/>
            <p:nvPr/>
          </p:nvSpPr>
          <p:spPr>
            <a:xfrm>
              <a:off x="521298" y="3580719"/>
              <a:ext cx="234717" cy="234717"/>
            </a:xfrm>
            <a:prstGeom prst="star16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9379" y="3638895"/>
              <a:ext cx="880031" cy="24622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buClr>
                  <a:srgbClr val="12CDF8"/>
                </a:buClr>
              </a:pPr>
              <a:r>
                <a:rPr lang="en-US" sz="1000" dirty="0" smtClean="0">
                  <a:cs typeface="Myriad Pro"/>
                </a:rPr>
                <a:t>Access Token</a:t>
              </a: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2080144" y="4775417"/>
            <a:ext cx="1079959" cy="304397"/>
            <a:chOff x="521298" y="3580719"/>
            <a:chExt cx="1079959" cy="304397"/>
          </a:xfrm>
        </p:grpSpPr>
        <p:sp>
          <p:nvSpPr>
            <p:cNvPr id="34" name="16-Point Star 33"/>
            <p:cNvSpPr/>
            <p:nvPr/>
          </p:nvSpPr>
          <p:spPr>
            <a:xfrm>
              <a:off x="521298" y="3580719"/>
              <a:ext cx="234717" cy="234717"/>
            </a:xfrm>
            <a:prstGeom prst="star16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9379" y="3638895"/>
              <a:ext cx="931878" cy="24622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buClr>
                  <a:srgbClr val="12CDF8"/>
                </a:buClr>
              </a:pPr>
              <a:r>
                <a:rPr lang="en-US" sz="1000" dirty="0" smtClean="0">
                  <a:cs typeface="Myriad Pro"/>
                </a:rPr>
                <a:t>Refresh Token</a:t>
              </a:r>
            </a:p>
          </p:txBody>
        </p:sp>
      </p:grpSp>
      <p:sp>
        <p:nvSpPr>
          <p:cNvPr id="36" name="Freeform 35"/>
          <p:cNvSpPr/>
          <p:nvPr/>
        </p:nvSpPr>
        <p:spPr>
          <a:xfrm>
            <a:off x="2337189" y="4151894"/>
            <a:ext cx="3120623" cy="543740"/>
          </a:xfrm>
          <a:custGeom>
            <a:avLst/>
            <a:gdLst>
              <a:gd name="connsiteX0" fmla="*/ 0 w 1542270"/>
              <a:gd name="connsiteY0" fmla="*/ 846620 h 846620"/>
              <a:gd name="connsiteX1" fmla="*/ 1542270 w 1542270"/>
              <a:gd name="connsiteY1" fmla="*/ 0 h 846620"/>
              <a:gd name="connsiteX0" fmla="*/ 0 w 1542270"/>
              <a:gd name="connsiteY0" fmla="*/ 846620 h 846620"/>
              <a:gd name="connsiteX1" fmla="*/ 1542270 w 1542270"/>
              <a:gd name="connsiteY1" fmla="*/ 0 h 846620"/>
              <a:gd name="connsiteX0" fmla="*/ 0 w 1542270"/>
              <a:gd name="connsiteY0" fmla="*/ 846620 h 846620"/>
              <a:gd name="connsiteX1" fmla="*/ 1542270 w 1542270"/>
              <a:gd name="connsiteY1" fmla="*/ 0 h 846620"/>
              <a:gd name="connsiteX0" fmla="*/ 374509 w 656798"/>
              <a:gd name="connsiteY0" fmla="*/ 318 h 1409599"/>
              <a:gd name="connsiteX1" fmla="*/ 380668 w 656798"/>
              <a:gd name="connsiteY1" fmla="*/ 1408788 h 1409599"/>
              <a:gd name="connsiteX0" fmla="*/ 1737251 w 1743410"/>
              <a:gd name="connsiteY0" fmla="*/ -1 h 1409845"/>
              <a:gd name="connsiteX1" fmla="*/ 1743410 w 1743410"/>
              <a:gd name="connsiteY1" fmla="*/ 1408469 h 1409845"/>
              <a:gd name="connsiteX0" fmla="*/ 1952400 w 1958559"/>
              <a:gd name="connsiteY0" fmla="*/ 1 h 1526200"/>
              <a:gd name="connsiteX1" fmla="*/ 1958559 w 1958559"/>
              <a:gd name="connsiteY1" fmla="*/ 1408471 h 1526200"/>
              <a:gd name="connsiteX0" fmla="*/ 1970196 w 1970196"/>
              <a:gd name="connsiteY0" fmla="*/ 0 h 805137"/>
              <a:gd name="connsiteX1" fmla="*/ 1933387 w 1970196"/>
              <a:gd name="connsiteY1" fmla="*/ 591000 h 805137"/>
              <a:gd name="connsiteX0" fmla="*/ 1970196 w 1970196"/>
              <a:gd name="connsiteY0" fmla="*/ 0 h 1165048"/>
              <a:gd name="connsiteX1" fmla="*/ 1933387 w 1970196"/>
              <a:gd name="connsiteY1" fmla="*/ 1013828 h 1165048"/>
              <a:gd name="connsiteX0" fmla="*/ 2667865 w 2667865"/>
              <a:gd name="connsiteY0" fmla="*/ 0 h 1172700"/>
              <a:gd name="connsiteX1" fmla="*/ 450857 w 2667865"/>
              <a:gd name="connsiteY1" fmla="*/ 796925 h 1172700"/>
              <a:gd name="connsiteX2" fmla="*/ 2631056 w 2667865"/>
              <a:gd name="connsiteY2" fmla="*/ 1013828 h 1172700"/>
              <a:gd name="connsiteX0" fmla="*/ 2217008 w 2217008"/>
              <a:gd name="connsiteY0" fmla="*/ 0 h 1013828"/>
              <a:gd name="connsiteX1" fmla="*/ 0 w 2217008"/>
              <a:gd name="connsiteY1" fmla="*/ 796925 h 1013828"/>
              <a:gd name="connsiteX2" fmla="*/ 2180199 w 2217008"/>
              <a:gd name="connsiteY2" fmla="*/ 1013828 h 101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7008" h="1013828">
                <a:moveTo>
                  <a:pt x="2217008" y="0"/>
                </a:moveTo>
                <a:cubicBezTo>
                  <a:pt x="1888685" y="132821"/>
                  <a:pt x="410404" y="630899"/>
                  <a:pt x="0" y="796925"/>
                </a:cubicBezTo>
                <a:lnTo>
                  <a:pt x="2180199" y="1013828"/>
                </a:lnTo>
              </a:path>
            </a:pathLst>
          </a:custGeom>
          <a:ln w="9525"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337189" y="4240656"/>
            <a:ext cx="3120623" cy="654183"/>
          </a:xfrm>
          <a:custGeom>
            <a:avLst/>
            <a:gdLst>
              <a:gd name="connsiteX0" fmla="*/ 0 w 1542270"/>
              <a:gd name="connsiteY0" fmla="*/ 846620 h 846620"/>
              <a:gd name="connsiteX1" fmla="*/ 1542270 w 1542270"/>
              <a:gd name="connsiteY1" fmla="*/ 0 h 846620"/>
              <a:gd name="connsiteX0" fmla="*/ 0 w 1542270"/>
              <a:gd name="connsiteY0" fmla="*/ 846620 h 846620"/>
              <a:gd name="connsiteX1" fmla="*/ 1542270 w 1542270"/>
              <a:gd name="connsiteY1" fmla="*/ 0 h 846620"/>
              <a:gd name="connsiteX0" fmla="*/ 0 w 1542270"/>
              <a:gd name="connsiteY0" fmla="*/ 846620 h 846620"/>
              <a:gd name="connsiteX1" fmla="*/ 1542270 w 1542270"/>
              <a:gd name="connsiteY1" fmla="*/ 0 h 846620"/>
              <a:gd name="connsiteX0" fmla="*/ 374509 w 656798"/>
              <a:gd name="connsiteY0" fmla="*/ 318 h 1409599"/>
              <a:gd name="connsiteX1" fmla="*/ 380668 w 656798"/>
              <a:gd name="connsiteY1" fmla="*/ 1408788 h 1409599"/>
              <a:gd name="connsiteX0" fmla="*/ 1737251 w 1743410"/>
              <a:gd name="connsiteY0" fmla="*/ -1 h 1409845"/>
              <a:gd name="connsiteX1" fmla="*/ 1743410 w 1743410"/>
              <a:gd name="connsiteY1" fmla="*/ 1408469 h 1409845"/>
              <a:gd name="connsiteX0" fmla="*/ 1952400 w 1958559"/>
              <a:gd name="connsiteY0" fmla="*/ 1 h 1526200"/>
              <a:gd name="connsiteX1" fmla="*/ 1958559 w 1958559"/>
              <a:gd name="connsiteY1" fmla="*/ 1408471 h 1526200"/>
              <a:gd name="connsiteX0" fmla="*/ 1970196 w 1970196"/>
              <a:gd name="connsiteY0" fmla="*/ 0 h 805137"/>
              <a:gd name="connsiteX1" fmla="*/ 1933387 w 1970196"/>
              <a:gd name="connsiteY1" fmla="*/ 591000 h 805137"/>
              <a:gd name="connsiteX0" fmla="*/ 1970196 w 1970196"/>
              <a:gd name="connsiteY0" fmla="*/ 0 h 1165048"/>
              <a:gd name="connsiteX1" fmla="*/ 1933387 w 1970196"/>
              <a:gd name="connsiteY1" fmla="*/ 1013828 h 1165048"/>
              <a:gd name="connsiteX0" fmla="*/ 2667865 w 2667865"/>
              <a:gd name="connsiteY0" fmla="*/ 0 h 1172700"/>
              <a:gd name="connsiteX1" fmla="*/ 450857 w 2667865"/>
              <a:gd name="connsiteY1" fmla="*/ 796925 h 1172700"/>
              <a:gd name="connsiteX2" fmla="*/ 2631056 w 2667865"/>
              <a:gd name="connsiteY2" fmla="*/ 1013828 h 1172700"/>
              <a:gd name="connsiteX0" fmla="*/ 2217008 w 2217008"/>
              <a:gd name="connsiteY0" fmla="*/ 0 h 1013828"/>
              <a:gd name="connsiteX1" fmla="*/ 0 w 2217008"/>
              <a:gd name="connsiteY1" fmla="*/ 796925 h 1013828"/>
              <a:gd name="connsiteX2" fmla="*/ 2180199 w 2217008"/>
              <a:gd name="connsiteY2" fmla="*/ 1013828 h 1013828"/>
              <a:gd name="connsiteX0" fmla="*/ 2217008 w 2217008"/>
              <a:gd name="connsiteY0" fmla="*/ 0 h 1219754"/>
              <a:gd name="connsiteX1" fmla="*/ 0 w 2217008"/>
              <a:gd name="connsiteY1" fmla="*/ 1219754 h 1219754"/>
              <a:gd name="connsiteX2" fmla="*/ 2180199 w 2217008"/>
              <a:gd name="connsiteY2" fmla="*/ 1013828 h 1219754"/>
              <a:gd name="connsiteX0" fmla="*/ 2217008 w 2217008"/>
              <a:gd name="connsiteY0" fmla="*/ 0 h 1219754"/>
              <a:gd name="connsiteX1" fmla="*/ 0 w 2217008"/>
              <a:gd name="connsiteY1" fmla="*/ 1219754 h 121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7008" h="1219754">
                <a:moveTo>
                  <a:pt x="2217008" y="0"/>
                </a:moveTo>
                <a:cubicBezTo>
                  <a:pt x="1888685" y="132821"/>
                  <a:pt x="410404" y="1053728"/>
                  <a:pt x="0" y="1219754"/>
                </a:cubicBezTo>
              </a:path>
            </a:pathLst>
          </a:custGeom>
          <a:ln w="9525">
            <a:solidFill>
              <a:schemeClr val="accent1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68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9" grpId="0" animBg="1"/>
      <p:bldP spid="30" grpId="0" animBg="1"/>
      <p:bldP spid="31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Axway">
  <a:themeElements>
    <a:clrScheme name="Axway 1">
      <a:dk1>
        <a:srgbClr val="3A3A3A"/>
      </a:dk1>
      <a:lt1>
        <a:srgbClr val="FFFFFF"/>
      </a:lt1>
      <a:dk2>
        <a:srgbClr val="000000"/>
      </a:dk2>
      <a:lt2>
        <a:srgbClr val="7D7D7D"/>
      </a:lt2>
      <a:accent1>
        <a:srgbClr val="C21212"/>
      </a:accent1>
      <a:accent2>
        <a:srgbClr val="1573CB"/>
      </a:accent2>
      <a:accent3>
        <a:srgbClr val="FFFFFF"/>
      </a:accent3>
      <a:accent4>
        <a:srgbClr val="303030"/>
      </a:accent4>
      <a:accent5>
        <a:srgbClr val="DDAAAA"/>
      </a:accent5>
      <a:accent6>
        <a:srgbClr val="1268B8"/>
      </a:accent6>
      <a:hlink>
        <a:srgbClr val="BFCE03"/>
      </a:hlink>
      <a:folHlink>
        <a:srgbClr val="FAB001"/>
      </a:folHlink>
    </a:clrScheme>
    <a:fontScheme name="Ax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way 1">
        <a:dk1>
          <a:srgbClr val="3A3A3A"/>
        </a:dk1>
        <a:lt1>
          <a:srgbClr val="FFFFFF"/>
        </a:lt1>
        <a:dk2>
          <a:srgbClr val="000000"/>
        </a:dk2>
        <a:lt2>
          <a:srgbClr val="7D7D7D"/>
        </a:lt2>
        <a:accent1>
          <a:srgbClr val="C21212"/>
        </a:accent1>
        <a:accent2>
          <a:srgbClr val="1573CB"/>
        </a:accent2>
        <a:accent3>
          <a:srgbClr val="FFFFFF"/>
        </a:accent3>
        <a:accent4>
          <a:srgbClr val="303030"/>
        </a:accent4>
        <a:accent5>
          <a:srgbClr val="DDAAAA"/>
        </a:accent5>
        <a:accent6>
          <a:srgbClr val="1268B8"/>
        </a:accent6>
        <a:hlink>
          <a:srgbClr val="BFCE03"/>
        </a:hlink>
        <a:folHlink>
          <a:srgbClr val="FAB0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47920</TotalTime>
  <Words>775</Words>
  <Application>Microsoft Office PowerPoint</Application>
  <PresentationFormat>On-screen Show (4:3)</PresentationFormat>
  <Paragraphs>212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Axway</vt:lpstr>
      <vt:lpstr>Practical Steps to Secure your APIs for Mobile</vt:lpstr>
      <vt:lpstr>About me</vt:lpstr>
      <vt:lpstr>Agenda</vt:lpstr>
      <vt:lpstr>“Digital Business”</vt:lpstr>
      <vt:lpstr>Where do APIs fit in?</vt:lpstr>
      <vt:lpstr>APIs – A soft underbelly?</vt:lpstr>
      <vt:lpstr>API Security</vt:lpstr>
      <vt:lpstr>Identity - Key</vt:lpstr>
      <vt:lpstr>OAuth Actor Model applied to Mobile: Count the credentials…</vt:lpstr>
      <vt:lpstr>More API Misuse – Why throttling is needed</vt:lpstr>
      <vt:lpstr>Insecure use of plain HTTP</vt:lpstr>
      <vt:lpstr>Weak API Key Authentication</vt:lpstr>
      <vt:lpstr>Enter API Management…</vt:lpstr>
      <vt:lpstr>API First</vt:lpstr>
      <vt:lpstr>API Catalog</vt:lpstr>
      <vt:lpstr>Self Service</vt:lpstr>
      <vt:lpstr>In-place API Testing  </vt:lpstr>
      <vt:lpstr>Stakeholders in API Management </vt:lpstr>
      <vt:lpstr>Managing mobile app access to APIs</vt:lpstr>
      <vt:lpstr>Mobile App Monitoring in Action</vt:lpstr>
      <vt:lpstr>Managing API Keys and OAuth</vt:lpstr>
      <vt:lpstr>Quota Management for APIs</vt:lpstr>
      <vt:lpstr>Certificate Pinning</vt:lpstr>
      <vt:lpstr>Further questions</vt:lpstr>
    </vt:vector>
  </TitlesOfParts>
  <Company>Axway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axway</dc:creator>
  <cp:lastModifiedBy>moneill</cp:lastModifiedBy>
  <cp:revision>1229</cp:revision>
  <dcterms:created xsi:type="dcterms:W3CDTF">2006-05-29T14:30:17Z</dcterms:created>
  <dcterms:modified xsi:type="dcterms:W3CDTF">2015-03-04T17:52:37Z</dcterms:modified>
</cp:coreProperties>
</file>