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sldIdLst>
    <p:sldId id="256" r:id="rId2"/>
    <p:sldId id="408" r:id="rId3"/>
    <p:sldId id="409" r:id="rId4"/>
    <p:sldId id="407" r:id="rId5"/>
    <p:sldId id="370" r:id="rId6"/>
    <p:sldId id="323" r:id="rId7"/>
    <p:sldId id="382" r:id="rId8"/>
    <p:sldId id="410" r:id="rId9"/>
    <p:sldId id="30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28CD7E-FFF6-484B-84F8-B20E9DEBAF4D}">
          <p14:sldIdLst>
            <p14:sldId id="256"/>
            <p14:sldId id="408"/>
            <p14:sldId id="409"/>
            <p14:sldId id="407"/>
            <p14:sldId id="370"/>
            <p14:sldId id="323"/>
            <p14:sldId id="382"/>
            <p14:sldId id="410"/>
            <p14:sldId id="30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OTHY PULT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727"/>
    <a:srgbClr val="70A1A7"/>
    <a:srgbClr val="669999"/>
    <a:srgbClr val="F87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7" autoAdjust="0"/>
    <p:restoredTop sz="62700" autoAdjust="0"/>
  </p:normalViewPr>
  <p:slideViewPr>
    <p:cSldViewPr snapToGrid="0" snapToObjects="1">
      <p:cViewPr>
        <p:scale>
          <a:sx n="125" d="100"/>
          <a:sy n="125" d="100"/>
        </p:scale>
        <p:origin x="-968" y="-32"/>
      </p:cViewPr>
      <p:guideLst>
        <p:guide orient="horz" pos="93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4B4A2-2053-ED40-8A75-44C2393797D6}" type="datetimeFigureOut">
              <a:rPr lang="en-US" smtClean="0"/>
              <a:t>05/03/15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0F5B0-CF5A-5143-952F-96921E43C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25394-8652-2D4F-8E5A-CB769CCA30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25394-8652-2D4F-8E5A-CB769CCA30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3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0F5B0-CF5A-5143-952F-96921E43CF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5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0F5B0-CF5A-5143-952F-96921E43CF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0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54062"/>
          </a:xfrm>
        </p:spPr>
        <p:txBody>
          <a:bodyPr anchor="t"/>
          <a:lstStyle>
            <a:lvl1pPr>
              <a:defRPr baseline="0">
                <a:solidFill>
                  <a:srgbClr val="F8981D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 dirty="0" smtClean="0"/>
              <a:t>Place your header titles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49364"/>
            <a:ext cx="4038600" cy="4876800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 sz="2800" baseline="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Bulleted content can go here and will resize based on how much text is placed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9364"/>
            <a:ext cx="4038600" cy="4876799"/>
          </a:xfrm>
        </p:spPr>
        <p:txBody>
          <a:bodyPr/>
          <a:lstStyle>
            <a:lvl1pPr marL="457200" indent="-457200">
              <a:buFont typeface="Arial"/>
              <a:buChar char="•"/>
              <a:defRPr sz="2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basho_hor.png"/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" y="6289886"/>
            <a:ext cx="1112402" cy="369138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4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54062"/>
          </a:xfrm>
        </p:spPr>
        <p:txBody>
          <a:bodyPr anchor="t"/>
          <a:lstStyle>
            <a:lvl1pPr>
              <a:defRPr baseline="0">
                <a:solidFill>
                  <a:srgbClr val="F8981D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 dirty="0" smtClean="0"/>
              <a:t>Place your header titles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 sz="2800" baseline="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Bulleted content can go here and will resize based on how much text is placed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457200" indent="-457200">
              <a:buFont typeface="Arial"/>
              <a:buChar char="•"/>
              <a:defRPr sz="2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50900"/>
            <a:ext cx="82296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Place your subtitles here</a:t>
            </a:r>
            <a:endParaRPr lang="en-US" dirty="0"/>
          </a:p>
        </p:txBody>
      </p:sp>
      <p:pic>
        <p:nvPicPr>
          <p:cNvPr id="8" name="Picture 7" descr="basho_hor.png"/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" y="6289886"/>
            <a:ext cx="1112402" cy="369138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2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basho_hor.png"/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" y="6289886"/>
            <a:ext cx="1112402" cy="36913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906838" y="6434258"/>
            <a:ext cx="13303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  <a:latin typeface="Open Sans"/>
                <a:cs typeface="Open Sans"/>
              </a:rPr>
              <a:t>Basho Confidential</a:t>
            </a:r>
            <a:endParaRPr lang="en-US" sz="1000" dirty="0">
              <a:solidFill>
                <a:srgbClr val="A6A6A6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8508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49364"/>
            <a:ext cx="8229600" cy="4876800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 sz="2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Bulleted content can go here and will resize based on how much text is placed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54062"/>
          </a:xfrm>
        </p:spPr>
        <p:txBody>
          <a:bodyPr anchor="t"/>
          <a:lstStyle>
            <a:lvl1pPr>
              <a:defRPr baseline="0">
                <a:solidFill>
                  <a:srgbClr val="F8981D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 dirty="0" smtClean="0"/>
              <a:t>Place your header titles here</a:t>
            </a:r>
            <a:endParaRPr lang="en-US" dirty="0"/>
          </a:p>
        </p:txBody>
      </p:sp>
      <p:pic>
        <p:nvPicPr>
          <p:cNvPr id="7" name="Picture 6" descr="basho_hor.png"/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" y="6289886"/>
            <a:ext cx="1112402" cy="36913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906838" y="6434258"/>
            <a:ext cx="13303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  <a:latin typeface="Open Sans"/>
                <a:cs typeface="Open Sans"/>
              </a:rPr>
              <a:t>Basho Confidential</a:t>
            </a:r>
            <a:endParaRPr lang="en-US" sz="1000" dirty="0">
              <a:solidFill>
                <a:srgbClr val="A6A6A6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8217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 sz="2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Bulleted content can go here and will resize based on how much text is placed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54062"/>
          </a:xfrm>
        </p:spPr>
        <p:txBody>
          <a:bodyPr anchor="t"/>
          <a:lstStyle>
            <a:lvl1pPr>
              <a:defRPr baseline="0">
                <a:solidFill>
                  <a:srgbClr val="F8981D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 dirty="0" smtClean="0"/>
              <a:t>Place your header titles here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50900"/>
            <a:ext cx="82296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Place your subtitles here</a:t>
            </a:r>
            <a:endParaRPr lang="en-US" dirty="0"/>
          </a:p>
        </p:txBody>
      </p:sp>
      <p:pic>
        <p:nvPicPr>
          <p:cNvPr id="7" name="Picture 6" descr="basho_hor.png"/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" y="6289886"/>
            <a:ext cx="1112402" cy="36913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906838" y="6434258"/>
            <a:ext cx="13303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  <a:latin typeface="Open Sans"/>
                <a:cs typeface="Open Sans"/>
              </a:rPr>
              <a:t>Basho Confidential</a:t>
            </a:r>
            <a:endParaRPr lang="en-US" sz="1000" dirty="0">
              <a:solidFill>
                <a:srgbClr val="A6A6A6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6349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49364"/>
            <a:ext cx="4038600" cy="4876800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 sz="2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Bulleted content can go here and will resize based on how much text is placed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9364"/>
            <a:ext cx="4038600" cy="4876799"/>
          </a:xfrm>
        </p:spPr>
        <p:txBody>
          <a:bodyPr/>
          <a:lstStyle>
            <a:lvl1pPr marL="457200" indent="-457200">
              <a:buFont typeface="Arial"/>
              <a:buChar char="•"/>
              <a:defRPr sz="2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54062"/>
          </a:xfrm>
        </p:spPr>
        <p:txBody>
          <a:bodyPr anchor="t"/>
          <a:lstStyle>
            <a:lvl1pPr>
              <a:defRPr baseline="0">
                <a:solidFill>
                  <a:srgbClr val="F8981D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 dirty="0" smtClean="0"/>
              <a:t>Place your header titles here</a:t>
            </a:r>
            <a:endParaRPr lang="en-US" dirty="0"/>
          </a:p>
        </p:txBody>
      </p:sp>
      <p:pic>
        <p:nvPicPr>
          <p:cNvPr id="8" name="Picture 7" descr="basho_hor.png"/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" y="6289886"/>
            <a:ext cx="1112402" cy="369138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906838" y="6434258"/>
            <a:ext cx="13303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  <a:latin typeface="Open Sans"/>
                <a:cs typeface="Open Sans"/>
              </a:rPr>
              <a:t>Basho Confidential</a:t>
            </a:r>
            <a:endParaRPr lang="en-US" sz="1000" dirty="0">
              <a:solidFill>
                <a:srgbClr val="A6A6A6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1421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 sz="2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Bulleted content can go here and will resize based on how much text is placed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457200" indent="-457200">
              <a:buFont typeface="Arial"/>
              <a:buChar char="•"/>
              <a:defRPr sz="2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54062"/>
          </a:xfrm>
        </p:spPr>
        <p:txBody>
          <a:bodyPr anchor="t"/>
          <a:lstStyle>
            <a:lvl1pPr>
              <a:defRPr baseline="0">
                <a:solidFill>
                  <a:srgbClr val="F8981D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 dirty="0" smtClean="0"/>
              <a:t>Place your header titles here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50900"/>
            <a:ext cx="82296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Place your subtitles here</a:t>
            </a:r>
            <a:endParaRPr lang="en-US" dirty="0"/>
          </a:p>
        </p:txBody>
      </p:sp>
      <p:pic>
        <p:nvPicPr>
          <p:cNvPr id="8" name="Picture 7" descr="basho_hor.png"/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" y="6289886"/>
            <a:ext cx="1112402" cy="369138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906838" y="6434258"/>
            <a:ext cx="13303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  <a:latin typeface="Open Sans"/>
                <a:cs typeface="Open Sans"/>
              </a:rPr>
              <a:t>Basho Confidential</a:t>
            </a:r>
            <a:endParaRPr lang="en-US" sz="1000" dirty="0">
              <a:solidFill>
                <a:srgbClr val="A6A6A6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8559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906838" y="6434258"/>
            <a:ext cx="13303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333333"/>
                </a:solidFill>
                <a:latin typeface="Open Sans"/>
                <a:cs typeface="Open Sans"/>
              </a:rPr>
              <a:t>Basho Confidential</a:t>
            </a:r>
            <a:endParaRPr lang="en-US" sz="1000" dirty="0">
              <a:solidFill>
                <a:srgbClr val="333333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7704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basho_hor.png"/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" y="6289886"/>
            <a:ext cx="1112402" cy="36913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9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906838" y="6434258"/>
            <a:ext cx="13303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333333"/>
                </a:solidFill>
                <a:latin typeface="Open Sans"/>
                <a:cs typeface="Open Sans"/>
              </a:rPr>
              <a:t>Basho Confidential</a:t>
            </a:r>
            <a:endParaRPr lang="en-US" sz="1000" dirty="0">
              <a:solidFill>
                <a:srgbClr val="333333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3806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basho_hor.png"/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" y="6289886"/>
            <a:ext cx="1112402" cy="36913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9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Bulleted content can go here and will resize based on how much text is placed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54062"/>
          </a:xfrm>
        </p:spPr>
        <p:txBody>
          <a:bodyPr anchor="t"/>
          <a:lstStyle>
            <a:lvl1pPr>
              <a:defRPr baseline="0">
                <a:solidFill>
                  <a:srgbClr val="F8981D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 dirty="0" smtClean="0"/>
              <a:t>Place your header titles here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50900"/>
            <a:ext cx="82296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Place your subtitles here</a:t>
            </a:r>
            <a:endParaRPr lang="en-US" dirty="0"/>
          </a:p>
        </p:txBody>
      </p:sp>
      <p:pic>
        <p:nvPicPr>
          <p:cNvPr id="7" name="Picture 6" descr="basho_hor.png"/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" y="6289886"/>
            <a:ext cx="1112402" cy="36913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013200" y="6434258"/>
            <a:ext cx="4673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A6A6A6"/>
                </a:solidFill>
                <a:latin typeface="Open Sans"/>
                <a:cs typeface="Open Sans"/>
              </a:rPr>
              <a:t>Basho Confidential Information. © 2014. Basho Technologies, Inc.  All Rights Reserved.</a:t>
            </a:r>
            <a:endParaRPr lang="en-US" sz="800" dirty="0">
              <a:solidFill>
                <a:srgbClr val="A6A6A6"/>
              </a:solidFill>
              <a:latin typeface="Open Sans"/>
              <a:cs typeface="Open San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5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A9A9C"/>
                </a:solidFill>
                <a:latin typeface="+mn-lt"/>
              </a:defRPr>
            </a:lvl1pPr>
          </a:lstStyle>
          <a:p>
            <a:r>
              <a:rPr lang="en-US" smtClean="0">
                <a:cs typeface="Open Sans"/>
              </a:rPr>
              <a:t>Basho Confidential</a:t>
            </a:r>
            <a:endParaRPr lang="en-US" dirty="0" smtClean="0">
              <a:cs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A9A9C"/>
                </a:solidFill>
                <a:latin typeface="+mn-lt"/>
              </a:defRPr>
            </a:lvl1pPr>
          </a:lstStyle>
          <a:p>
            <a:fld id="{26B7BA76-8C16-AB45-8564-A7C0B24BE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9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70000"/>
            <a:ext cx="8229600" cy="484346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 sz="2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Bulleted content can go here and will resize based on how much text is placed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54062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 dirty="0" smtClean="0"/>
              <a:t>Place your header titles here</a:t>
            </a:r>
            <a:endParaRPr lang="en-US" dirty="0"/>
          </a:p>
        </p:txBody>
      </p:sp>
      <p:pic>
        <p:nvPicPr>
          <p:cNvPr id="7" name="Picture 6" descr="basho_hor.png"/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" y="6289886"/>
            <a:ext cx="1112402" cy="36913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6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 sz="2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Bulleted content can go here and will resize based on how much text is placed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54062"/>
          </a:xfrm>
        </p:spPr>
        <p:txBody>
          <a:bodyPr anchor="t"/>
          <a:lstStyle>
            <a:lvl1pPr>
              <a:defRPr baseline="0">
                <a:solidFill>
                  <a:srgbClr val="70A1A7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 dirty="0" smtClean="0"/>
              <a:t>Place your header titles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50900"/>
            <a:ext cx="82296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Place your subtitles here</a:t>
            </a:r>
            <a:endParaRPr lang="en-US" dirty="0"/>
          </a:p>
        </p:txBody>
      </p:sp>
      <p:pic>
        <p:nvPicPr>
          <p:cNvPr id="7" name="Picture 6" descr="basho_hor.png"/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" y="6289886"/>
            <a:ext cx="1112402" cy="36913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906838" y="6434258"/>
            <a:ext cx="13303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  <a:latin typeface="Open Sans"/>
                <a:cs typeface="Open Sans"/>
              </a:rPr>
              <a:t>Basho Confidential</a:t>
            </a:r>
            <a:endParaRPr lang="en-US" sz="1000" dirty="0">
              <a:solidFill>
                <a:srgbClr val="A6A6A6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7083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57300"/>
            <a:ext cx="4038600" cy="486886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 sz="2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Bulleted content can go here and will resize based on how much text is placed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038600" cy="4868863"/>
          </a:xfrm>
        </p:spPr>
        <p:txBody>
          <a:bodyPr/>
          <a:lstStyle>
            <a:lvl1pPr marL="457200" indent="-457200">
              <a:buFont typeface="Arial"/>
              <a:buChar char="•"/>
              <a:defRPr sz="2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54062"/>
          </a:xfrm>
        </p:spPr>
        <p:txBody>
          <a:bodyPr anchor="t"/>
          <a:lstStyle>
            <a:lvl1pPr>
              <a:defRPr baseline="0">
                <a:solidFill>
                  <a:srgbClr val="FFFFFF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 dirty="0" smtClean="0"/>
              <a:t>Place your header titles here</a:t>
            </a:r>
            <a:endParaRPr lang="en-US" dirty="0"/>
          </a:p>
        </p:txBody>
      </p:sp>
      <p:pic>
        <p:nvPicPr>
          <p:cNvPr id="8" name="Picture 7" descr="basho_hor.png"/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" y="6289886"/>
            <a:ext cx="1112402" cy="369138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906838" y="6434258"/>
            <a:ext cx="13303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  <a:latin typeface="Open Sans"/>
                <a:cs typeface="Open Sans"/>
              </a:rPr>
              <a:t>Basho Confidential</a:t>
            </a:r>
            <a:endParaRPr lang="en-US" sz="1000" dirty="0">
              <a:solidFill>
                <a:srgbClr val="A6A6A6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5825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Bulleted content can go here and will resize based on how much text is placed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457200" indent="-457200">
              <a:buFont typeface="Arial"/>
              <a:buChar char="•"/>
              <a:defRPr sz="2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54062"/>
          </a:xfrm>
        </p:spPr>
        <p:txBody>
          <a:bodyPr anchor="t"/>
          <a:lstStyle>
            <a:lvl1pPr>
              <a:defRPr baseline="0">
                <a:solidFill>
                  <a:srgbClr val="70A1A7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 dirty="0" smtClean="0"/>
              <a:t>Place your header titles here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50900"/>
            <a:ext cx="82296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Place your subtitles here</a:t>
            </a:r>
            <a:endParaRPr lang="en-US" dirty="0"/>
          </a:p>
        </p:txBody>
      </p:sp>
      <p:pic>
        <p:nvPicPr>
          <p:cNvPr id="8" name="Picture 7" descr="basho_hor.png"/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" y="6289886"/>
            <a:ext cx="1112402" cy="369138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906838" y="6434258"/>
            <a:ext cx="13303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  <a:latin typeface="Open Sans"/>
                <a:cs typeface="Open Sans"/>
              </a:rPr>
              <a:t>Basho Confidential</a:t>
            </a:r>
            <a:endParaRPr lang="en-US" sz="1000" dirty="0">
              <a:solidFill>
                <a:srgbClr val="A6A6A6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0049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basho_hor.png"/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" y="6289886"/>
            <a:ext cx="1112402" cy="36913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6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57300"/>
            <a:ext cx="8229600" cy="486886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 sz="2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Bulleted content can go here and will resize based on how much text is placed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54062"/>
          </a:xfrm>
        </p:spPr>
        <p:txBody>
          <a:bodyPr anchor="t"/>
          <a:lstStyle>
            <a:lvl1pPr>
              <a:defRPr baseline="0">
                <a:solidFill>
                  <a:srgbClr val="F8981D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 dirty="0" smtClean="0"/>
              <a:t>Place your header titles here</a:t>
            </a:r>
            <a:endParaRPr lang="en-US" dirty="0"/>
          </a:p>
        </p:txBody>
      </p:sp>
      <p:pic>
        <p:nvPicPr>
          <p:cNvPr id="7" name="Picture 6" descr="basho_hor.png"/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" y="6289886"/>
            <a:ext cx="1112402" cy="36913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 sz="2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800100" indent="-342900">
              <a:buFont typeface="Arial"/>
              <a:buChar char="•"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1257300" indent="-342900">
              <a:buFont typeface="Arial"/>
              <a:buChar char="•"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6573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4pPr>
            <a:lvl5pPr marL="2114550" indent="-285750">
              <a:buFont typeface="Arial"/>
              <a:buChar char="•"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7E13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Bulleted content can go here and will resize based on how much text is placed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54062"/>
          </a:xfrm>
        </p:spPr>
        <p:txBody>
          <a:bodyPr anchor="t"/>
          <a:lstStyle>
            <a:lvl1pPr>
              <a:defRPr baseline="0">
                <a:solidFill>
                  <a:srgbClr val="F8981D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 dirty="0" smtClean="0"/>
              <a:t>Place your header titles here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850900"/>
            <a:ext cx="82296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Place your subtitles here</a:t>
            </a:r>
            <a:endParaRPr lang="en-US" dirty="0"/>
          </a:p>
        </p:txBody>
      </p:sp>
      <p:pic>
        <p:nvPicPr>
          <p:cNvPr id="7" name="Picture 6" descr="basho_hor.png"/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" y="6289886"/>
            <a:ext cx="1112402" cy="36913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7740568-5E22-A34B-801B-3EAF9ECE2997}" type="datetimeFigureOut">
              <a:rPr lang="en-US" smtClean="0"/>
              <a:pPr/>
              <a:t>05/03/15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3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89" r:id="rId4"/>
    <p:sldLayoutId id="2147483688" r:id="rId5"/>
    <p:sldLayoutId id="2147483667" r:id="rId6"/>
    <p:sldLayoutId id="2147483656" r:id="rId7"/>
    <p:sldLayoutId id="2147483664" r:id="rId8"/>
    <p:sldLayoutId id="2147483690" r:id="rId9"/>
    <p:sldLayoutId id="2147483663" r:id="rId10"/>
    <p:sldLayoutId id="2147483691" r:id="rId11"/>
    <p:sldLayoutId id="2147483657" r:id="rId12"/>
    <p:sldLayoutId id="2147483666" r:id="rId13"/>
    <p:sldLayoutId id="2147483692" r:id="rId14"/>
    <p:sldLayoutId id="2147483665" r:id="rId15"/>
    <p:sldLayoutId id="2147483693" r:id="rId16"/>
    <p:sldLayoutId id="2147483658" r:id="rId17"/>
    <p:sldLayoutId id="2147483659" r:id="rId18"/>
    <p:sldLayoutId id="2147483660" r:id="rId19"/>
    <p:sldLayoutId id="2147483694" r:id="rId20"/>
    <p:sldLayoutId id="2147483696" r:id="rId2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Montserrat-Bold"/>
          <a:ea typeface="+mj-ea"/>
          <a:cs typeface="Montserrat-Bold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F87E13"/>
        </a:buClr>
        <a:buFont typeface="Arial"/>
        <a:buChar char="•"/>
        <a:defRPr sz="3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F87E13"/>
        </a:buClr>
        <a:buFont typeface="Arial"/>
        <a:buChar char="•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F87E13"/>
        </a:buClr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F87E13"/>
        </a:buClr>
        <a:buFont typeface="Arial"/>
        <a:buChar char="•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F87E13"/>
        </a:buClr>
        <a:buFont typeface="Arial"/>
        <a:buChar char="•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9353" y="3321262"/>
            <a:ext cx="4361748" cy="1107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When bet365 met Riak and discovered a true, “always on” database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bash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9" y="522025"/>
            <a:ext cx="3345337" cy="1108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640" y="198120"/>
            <a:ext cx="19177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93520" y="2205038"/>
            <a:ext cx="6313488" cy="2549525"/>
          </a:xfrm>
        </p:spPr>
        <p:txBody>
          <a:bodyPr/>
          <a:lstStyle/>
          <a:p>
            <a:r>
              <a:rPr lang="en-US" sz="4600" dirty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lang="en-US" sz="4600" dirty="0">
                <a:solidFill>
                  <a:srgbClr val="FFFFFF"/>
                </a:solidFill>
                <a:latin typeface="Rockwell"/>
                <a:cs typeface="Rockwell"/>
              </a:rPr>
              <a:t>t small scale</a:t>
            </a:r>
            <a:br>
              <a:rPr lang="en-US" sz="4600" dirty="0">
                <a:solidFill>
                  <a:srgbClr val="FFFFFF"/>
                </a:solidFill>
                <a:latin typeface="Rockwell"/>
                <a:cs typeface="Rockwell"/>
              </a:rPr>
            </a:br>
            <a:r>
              <a:rPr lang="en-US" sz="4600" dirty="0">
                <a:solidFill>
                  <a:srgbClr val="FFFFFF"/>
                </a:solidFill>
                <a:latin typeface="Rockwell"/>
                <a:cs typeface="Rockwell"/>
              </a:rPr>
              <a:t>things work just fine</a:t>
            </a:r>
            <a:endParaRPr lang="en-US" sz="4600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75696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55775"/>
            <a:ext cx="9144000" cy="3157538"/>
          </a:xfrm>
        </p:spPr>
        <p:txBody>
          <a:bodyPr>
            <a:noAutofit/>
          </a:bodyPr>
          <a:lstStyle/>
          <a:p>
            <a:r>
              <a:rPr lang="en-US" sz="13400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Rockwell"/>
                <a:cs typeface="Rockwell"/>
              </a:rPr>
              <a:t>AT LARGE</a:t>
            </a:r>
            <a:br>
              <a:rPr lang="en-US" sz="13400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Rockwell"/>
                <a:cs typeface="Rockwell"/>
              </a:rPr>
            </a:br>
            <a:r>
              <a:rPr lang="en-US" sz="13400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Rockwell"/>
                <a:cs typeface="Rockwell"/>
              </a:rPr>
              <a:t>SCALE</a:t>
            </a:r>
            <a:br>
              <a:rPr lang="en-US" sz="13400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Rockwell"/>
                <a:cs typeface="Rockwell"/>
              </a:rPr>
            </a:br>
            <a:r>
              <a:rPr lang="en-US" sz="13400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Rockwell"/>
                <a:cs typeface="Rockwell"/>
              </a:rPr>
              <a:t>THINGS</a:t>
            </a:r>
            <a:br>
              <a:rPr lang="en-US" sz="13400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Rockwell"/>
                <a:cs typeface="Rockwell"/>
              </a:rPr>
            </a:br>
            <a:r>
              <a:rPr lang="en-US" sz="13400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Rockwell"/>
                <a:cs typeface="Rockwell"/>
              </a:rPr>
              <a:t>BREAK</a:t>
            </a:r>
            <a:endParaRPr lang="en-US" sz="13400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71832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New Generation of Databases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>
                <a:latin typeface="Arial"/>
                <a:cs typeface="Arial"/>
              </a:rPr>
              <a:pPr/>
              <a:t>4</a:t>
            </a:fld>
            <a:endParaRPr lang="en-US" dirty="0"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57541" y="1014250"/>
            <a:ext cx="5341553" cy="5163634"/>
            <a:chOff x="1415484" y="-159565"/>
            <a:chExt cx="6261766" cy="7017565"/>
          </a:xfrm>
        </p:grpSpPr>
        <p:sp>
          <p:nvSpPr>
            <p:cNvPr id="21" name="Oval 20"/>
            <p:cNvSpPr/>
            <p:nvPr/>
          </p:nvSpPr>
          <p:spPr>
            <a:xfrm>
              <a:off x="1651853" y="500229"/>
              <a:ext cx="5840295" cy="5840295"/>
            </a:xfrm>
            <a:prstGeom prst="ellipse">
              <a:avLst/>
            </a:prstGeom>
            <a:noFill/>
            <a:ln w="7620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node2.png"/>
            <p:cNvPicPr>
              <a:picLocks noChangeAspect="1"/>
            </p:cNvPicPr>
            <p:nvPr/>
          </p:nvPicPr>
          <p:blipFill>
            <a:blip r:embed="rId2">
              <a:alphaModFix amt="3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791" y="749971"/>
              <a:ext cx="1215529" cy="1411241"/>
            </a:xfrm>
            <a:prstGeom prst="rect">
              <a:avLst/>
            </a:prstGeom>
          </p:spPr>
        </p:pic>
        <p:pic>
          <p:nvPicPr>
            <p:cNvPr id="16" name="Picture 15" descr="node3.png"/>
            <p:cNvPicPr>
              <a:picLocks noChangeAspect="1"/>
            </p:cNvPicPr>
            <p:nvPr/>
          </p:nvPicPr>
          <p:blipFill>
            <a:blip r:embed="rId3">
              <a:alphaModFix amt="3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357" y="4474211"/>
              <a:ext cx="1219893" cy="1416308"/>
            </a:xfrm>
            <a:prstGeom prst="rect">
              <a:avLst/>
            </a:prstGeom>
          </p:spPr>
        </p:pic>
        <p:pic>
          <p:nvPicPr>
            <p:cNvPr id="18" name="Picture 17" descr="node5.png"/>
            <p:cNvPicPr>
              <a:picLocks noChangeAspect="1"/>
            </p:cNvPicPr>
            <p:nvPr/>
          </p:nvPicPr>
          <p:blipFill>
            <a:blip r:embed="rId4">
              <a:alphaModFix amt="3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484" y="4474211"/>
              <a:ext cx="1219893" cy="1416308"/>
            </a:xfrm>
            <a:prstGeom prst="rect">
              <a:avLst/>
            </a:prstGeom>
          </p:spPr>
        </p:pic>
        <p:pic>
          <p:nvPicPr>
            <p:cNvPr id="19" name="Picture 18" descr="node6.png"/>
            <p:cNvPicPr>
              <a:picLocks noChangeAspect="1"/>
            </p:cNvPicPr>
            <p:nvPr/>
          </p:nvPicPr>
          <p:blipFill>
            <a:blip r:embed="rId5">
              <a:alphaModFix amt="3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33" y="749971"/>
              <a:ext cx="1215529" cy="1411241"/>
            </a:xfrm>
            <a:prstGeom prst="rect">
              <a:avLst/>
            </a:prstGeom>
          </p:spPr>
        </p:pic>
        <p:pic>
          <p:nvPicPr>
            <p:cNvPr id="20" name="Picture 19" descr="node1.png"/>
            <p:cNvPicPr>
              <a:picLocks noChangeAspect="1"/>
            </p:cNvPicPr>
            <p:nvPr/>
          </p:nvPicPr>
          <p:blipFill>
            <a:blip r:embed="rId6">
              <a:alphaModFix amt="3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158" y="-159565"/>
              <a:ext cx="1274279" cy="1479446"/>
            </a:xfrm>
            <a:prstGeom prst="rect">
              <a:avLst/>
            </a:prstGeom>
          </p:spPr>
        </p:pic>
        <p:pic>
          <p:nvPicPr>
            <p:cNvPr id="17" name="Picture 16" descr="node4.png"/>
            <p:cNvPicPr>
              <a:picLocks noChangeAspect="1"/>
            </p:cNvPicPr>
            <p:nvPr/>
          </p:nvPicPr>
          <p:blipFill>
            <a:blip r:embed="rId7">
              <a:alphaModFix amt="3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237" y="5446759"/>
              <a:ext cx="1215527" cy="1411241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928661" y="2588918"/>
            <a:ext cx="5183653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348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In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2014, </a:t>
            </a: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20%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data 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projects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add </a:t>
            </a: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distributed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processes into 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production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40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0108" y="2257906"/>
            <a:ext cx="2692400" cy="3998378"/>
          </a:xfrm>
          <a:prstGeom prst="rect">
            <a:avLst/>
          </a:prstGeom>
          <a:solidFill>
            <a:srgbClr val="FFFFFF"/>
          </a:solidFill>
          <a:ln>
            <a:solidFill>
              <a:srgbClr val="C25E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CV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966" y="1749480"/>
            <a:ext cx="2367329" cy="727946"/>
          </a:xfrm>
          <a:prstGeom prst="rect">
            <a:avLst/>
          </a:prstGeom>
          <a:solidFill>
            <a:schemeClr val="accent3"/>
          </a:solidFill>
          <a:ln>
            <a:solidFill>
              <a:srgbClr val="C25E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RELATIONAL, HADOOP, NOSQL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108" y="1749480"/>
            <a:ext cx="2692400" cy="4506804"/>
          </a:xfrm>
          <a:ln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Relational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Database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600" dirty="0" smtClean="0"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333333"/>
                </a:solidFill>
                <a:latin typeface="Arial"/>
                <a:cs typeface="Arial"/>
              </a:rPr>
              <a:t>Structured Data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6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333333"/>
                </a:solidFill>
                <a:latin typeface="Arial"/>
                <a:cs typeface="Arial"/>
              </a:rPr>
              <a:t>Defined Schema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600" dirty="0">
              <a:solidFill>
                <a:srgbClr val="333333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333333"/>
                </a:solidFill>
                <a:latin typeface="Arial"/>
                <a:cs typeface="Arial"/>
              </a:rPr>
              <a:t>Tables with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333333"/>
                </a:solidFill>
                <a:latin typeface="Arial"/>
                <a:cs typeface="Arial"/>
              </a:rPr>
              <a:t>Rows/Columns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6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333333"/>
                </a:solidFill>
                <a:latin typeface="Arial"/>
                <a:cs typeface="Arial"/>
              </a:rPr>
              <a:t>Indexed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333333"/>
                </a:solidFill>
                <a:latin typeface="Arial"/>
                <a:cs typeface="Arial"/>
              </a:rPr>
              <a:t>w/ Table Joins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6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333333"/>
                </a:solidFill>
                <a:latin typeface="Arial"/>
                <a:cs typeface="Arial"/>
              </a:rPr>
              <a:t>SQL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latin typeface="Arial"/>
              <a:cs typeface="Arial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What’s the difference?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74801" y="1749480"/>
            <a:ext cx="2692400" cy="4506804"/>
            <a:chOff x="3445266" y="1749480"/>
            <a:chExt cx="2692400" cy="4506804"/>
          </a:xfrm>
        </p:grpSpPr>
        <p:sp>
          <p:nvSpPr>
            <p:cNvPr id="13" name="Rectangle 12"/>
            <p:cNvSpPr/>
            <p:nvPr/>
          </p:nvSpPr>
          <p:spPr>
            <a:xfrm>
              <a:off x="3445266" y="2257906"/>
              <a:ext cx="2692400" cy="399837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C25E0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CV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07802" y="1749480"/>
              <a:ext cx="2367329" cy="727946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C25E0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3445266" y="1749480"/>
              <a:ext cx="2692400" cy="450680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457200" marR="0" indent="-4572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87E13"/>
                </a:buClr>
                <a:buSzTx/>
                <a:buFont typeface="Arial"/>
                <a:buChar char="•"/>
                <a:tabLst/>
                <a:defRPr sz="2800" kern="1200">
                  <a:solidFill>
                    <a:schemeClr val="bg1"/>
                  </a:solidFill>
                  <a:latin typeface="Open Sans"/>
                  <a:ea typeface="+mn-ea"/>
                  <a:cs typeface="Open Sans"/>
                </a:defRPr>
              </a:lvl1pPr>
              <a:lvl2pPr marL="800100" indent="-342900" algn="l" defTabSz="457200" rtl="0" eaLnBrk="1" latinLnBrk="0" hangingPunct="1">
                <a:spcBef>
                  <a:spcPct val="20000"/>
                </a:spcBef>
                <a:buClr>
                  <a:srgbClr val="F87E13"/>
                </a:buClr>
                <a:buFont typeface="Arial"/>
                <a:buChar char="•"/>
                <a:defRPr sz="2400" kern="1200">
                  <a:solidFill>
                    <a:schemeClr val="bg1"/>
                  </a:solidFill>
                  <a:latin typeface="Open Sans"/>
                  <a:ea typeface="+mn-ea"/>
                  <a:cs typeface="Open Sans"/>
                </a:defRPr>
              </a:lvl2pPr>
              <a:lvl3pPr marL="1257300" indent="-342900" algn="l" defTabSz="457200" rtl="0" eaLnBrk="1" latinLnBrk="0" hangingPunct="1">
                <a:spcBef>
                  <a:spcPct val="20000"/>
                </a:spcBef>
                <a:buClr>
                  <a:srgbClr val="F87E13"/>
                </a:buClr>
                <a:buFont typeface="Arial"/>
                <a:buChar char="•"/>
                <a:defRPr sz="2000" kern="1200">
                  <a:solidFill>
                    <a:schemeClr val="bg1"/>
                  </a:solidFill>
                  <a:latin typeface="Open Sans"/>
                  <a:ea typeface="+mn-ea"/>
                  <a:cs typeface="Open Sans"/>
                </a:defRPr>
              </a:lvl3pPr>
              <a:lvl4pPr marL="1657350" indent="-285750" algn="l" defTabSz="457200" rtl="0" eaLnBrk="1" latinLnBrk="0" hangingPunct="1">
                <a:spcBef>
                  <a:spcPct val="20000"/>
                </a:spcBef>
                <a:buClr>
                  <a:srgbClr val="F87E13"/>
                </a:buClr>
                <a:buFont typeface="Arial"/>
                <a:buChar char="•"/>
                <a:defRPr sz="1800" kern="1200">
                  <a:solidFill>
                    <a:schemeClr val="bg1"/>
                  </a:solidFill>
                  <a:latin typeface="Open Sans"/>
                  <a:ea typeface="+mn-ea"/>
                  <a:cs typeface="Open Sans"/>
                </a:defRPr>
              </a:lvl4pPr>
              <a:lvl5pPr marL="2114550" indent="-285750" algn="l" defTabSz="457200" rtl="0" eaLnBrk="1" latinLnBrk="0" hangingPunct="1">
                <a:spcBef>
                  <a:spcPct val="20000"/>
                </a:spcBef>
                <a:buClr>
                  <a:srgbClr val="F87E13"/>
                </a:buClr>
                <a:buFont typeface="Arial"/>
                <a:buChar char="•"/>
                <a:defRPr sz="1800" kern="1200">
                  <a:solidFill>
                    <a:schemeClr val="bg1"/>
                  </a:solidFill>
                  <a:latin typeface="Open Sans"/>
                  <a:ea typeface="+mn-ea"/>
                  <a:cs typeface="Open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2400" dirty="0" err="1" smtClean="0">
                  <a:solidFill>
                    <a:srgbClr val="333333"/>
                  </a:solidFill>
                  <a:latin typeface="Arial"/>
                  <a:cs typeface="Arial"/>
                </a:rPr>
                <a:t>Hadoop</a:t>
              </a:r>
              <a:endParaRPr lang="en-US" sz="2400" dirty="0" smtClean="0">
                <a:solidFill>
                  <a:srgbClr val="333333"/>
                </a:solidFill>
                <a:latin typeface="Arial"/>
                <a:cs typeface="Arial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endParaRPr lang="en-US" sz="1600" dirty="0" smtClean="0">
                <a:solidFill>
                  <a:srgbClr val="333333"/>
                </a:solidFill>
                <a:latin typeface="Arial"/>
                <a:cs typeface="Arial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endParaRPr lang="en-US" sz="1600" dirty="0">
                <a:solidFill>
                  <a:srgbClr val="333333"/>
                </a:solidFill>
                <a:latin typeface="Arial"/>
                <a:cs typeface="Arial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 smtClean="0">
                  <a:solidFill>
                    <a:srgbClr val="333333"/>
                  </a:solidFill>
                  <a:latin typeface="Arial"/>
                  <a:cs typeface="Arial"/>
                </a:rPr>
                <a:t>Unstructured Data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en-US" sz="1600" dirty="0">
                <a:solidFill>
                  <a:srgbClr val="333333"/>
                </a:solidFill>
                <a:latin typeface="Arial"/>
                <a:cs typeface="Arial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 smtClean="0">
                  <a:solidFill>
                    <a:srgbClr val="333333"/>
                  </a:solidFill>
                  <a:latin typeface="Arial"/>
                  <a:cs typeface="Arial"/>
                </a:rPr>
                <a:t>HDFS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 smtClean="0">
                  <a:solidFill>
                    <a:srgbClr val="333333"/>
                  </a:solidFill>
                  <a:latin typeface="Arial"/>
                  <a:cs typeface="Arial"/>
                </a:rPr>
                <a:t>                        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 smtClean="0">
                  <a:solidFill>
                    <a:srgbClr val="333333"/>
                  </a:solidFill>
                  <a:latin typeface="Arial"/>
                  <a:cs typeface="Arial"/>
                </a:rPr>
                <a:t>Large</a:t>
              </a:r>
              <a:r>
                <a:rPr lang="en-US" sz="1600" dirty="0">
                  <a:solidFill>
                    <a:srgbClr val="333333"/>
                  </a:solidFill>
                  <a:latin typeface="Arial"/>
                  <a:cs typeface="Arial"/>
                </a:rPr>
                <a:t>-scale </a:t>
              </a:r>
              <a:r>
                <a:rPr lang="en-US" sz="1600" dirty="0" smtClean="0">
                  <a:solidFill>
                    <a:srgbClr val="333333"/>
                  </a:solidFill>
                  <a:latin typeface="Arial"/>
                  <a:cs typeface="Arial"/>
                </a:rPr>
                <a:t>analytics </a:t>
              </a:r>
              <a:r>
                <a:rPr lang="en-US" sz="1600" dirty="0">
                  <a:solidFill>
                    <a:srgbClr val="333333"/>
                  </a:solidFill>
                  <a:latin typeface="Arial"/>
                  <a:cs typeface="Arial"/>
                </a:rPr>
                <a:t>over volumes of </a:t>
              </a:r>
              <a:r>
                <a:rPr lang="en-US" sz="1600" dirty="0" smtClean="0">
                  <a:solidFill>
                    <a:srgbClr val="333333"/>
                  </a:solidFill>
                  <a:latin typeface="Arial"/>
                  <a:cs typeface="Arial"/>
                </a:rPr>
                <a:t>data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en-US" sz="1600" dirty="0" smtClean="0">
                <a:solidFill>
                  <a:srgbClr val="333333"/>
                </a:solidFill>
                <a:latin typeface="Arial"/>
                <a:cs typeface="Arial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 err="1" smtClean="0">
                  <a:solidFill>
                    <a:srgbClr val="333333"/>
                  </a:solidFill>
                  <a:latin typeface="Arial"/>
                  <a:cs typeface="Arial"/>
                </a:rPr>
                <a:t>MapReduce</a:t>
              </a:r>
              <a:r>
                <a:rPr lang="en-US" sz="1600" dirty="0" smtClean="0">
                  <a:solidFill>
                    <a:srgbClr val="333333"/>
                  </a:solidFill>
                  <a:latin typeface="Arial"/>
                  <a:cs typeface="Arial"/>
                </a:rPr>
                <a:t> Spreads work across servers 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en-US" sz="1600" dirty="0" smtClean="0">
                <a:solidFill>
                  <a:srgbClr val="333333"/>
                </a:solidFill>
                <a:latin typeface="Arial"/>
                <a:cs typeface="Arial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 err="1" smtClean="0">
                  <a:solidFill>
                    <a:srgbClr val="333333"/>
                  </a:solidFill>
                  <a:latin typeface="Arial"/>
                  <a:cs typeface="Arial"/>
                </a:rPr>
                <a:t>Hadoop</a:t>
              </a:r>
              <a:r>
                <a:rPr lang="en-US" sz="1600" dirty="0" smtClean="0">
                  <a:solidFill>
                    <a:srgbClr val="333333"/>
                  </a:solidFill>
                  <a:latin typeface="Arial"/>
                  <a:cs typeface="Arial"/>
                </a:rPr>
                <a:t> UI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 smtClean="0">
                  <a:solidFill>
                    <a:srgbClr val="333333"/>
                  </a:solidFill>
                  <a:latin typeface="Arial"/>
                  <a:cs typeface="Arial"/>
                </a:rPr>
                <a:t>Data Mining</a:t>
              </a:r>
            </a:p>
            <a:p>
              <a:pPr marL="0" indent="0" algn="ctr">
                <a:buNone/>
              </a:pPr>
              <a:endParaRPr lang="en-US" sz="1800" dirty="0">
                <a:latin typeface="Arial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59494" y="1749480"/>
            <a:ext cx="2692400" cy="4506804"/>
            <a:chOff x="6222206" y="1749480"/>
            <a:chExt cx="2692400" cy="4506804"/>
          </a:xfrm>
        </p:grpSpPr>
        <p:sp>
          <p:nvSpPr>
            <p:cNvPr id="15" name="Rectangle 14"/>
            <p:cNvSpPr/>
            <p:nvPr/>
          </p:nvSpPr>
          <p:spPr>
            <a:xfrm>
              <a:off x="6222206" y="2257906"/>
              <a:ext cx="2692400" cy="399837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C25E0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CV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84742" y="1749480"/>
              <a:ext cx="2367329" cy="727946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C25E0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6222206" y="1749480"/>
              <a:ext cx="2692400" cy="435000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457200" marR="0" indent="-4572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87E13"/>
                </a:buClr>
                <a:buSzTx/>
                <a:buFont typeface="Arial"/>
                <a:buChar char="•"/>
                <a:tabLst/>
                <a:defRPr sz="2800" kern="1200">
                  <a:solidFill>
                    <a:schemeClr val="bg1"/>
                  </a:solidFill>
                  <a:latin typeface="Open Sans"/>
                  <a:ea typeface="+mn-ea"/>
                  <a:cs typeface="Open Sans"/>
                </a:defRPr>
              </a:lvl1pPr>
              <a:lvl2pPr marL="800100" indent="-342900" algn="l" defTabSz="457200" rtl="0" eaLnBrk="1" latinLnBrk="0" hangingPunct="1">
                <a:spcBef>
                  <a:spcPct val="20000"/>
                </a:spcBef>
                <a:buClr>
                  <a:srgbClr val="F87E13"/>
                </a:buClr>
                <a:buFont typeface="Arial"/>
                <a:buChar char="•"/>
                <a:defRPr sz="2400" kern="1200">
                  <a:solidFill>
                    <a:schemeClr val="bg1"/>
                  </a:solidFill>
                  <a:latin typeface="Open Sans"/>
                  <a:ea typeface="+mn-ea"/>
                  <a:cs typeface="Open Sans"/>
                </a:defRPr>
              </a:lvl2pPr>
              <a:lvl3pPr marL="1257300" indent="-342900" algn="l" defTabSz="457200" rtl="0" eaLnBrk="1" latinLnBrk="0" hangingPunct="1">
                <a:spcBef>
                  <a:spcPct val="20000"/>
                </a:spcBef>
                <a:buClr>
                  <a:srgbClr val="F87E13"/>
                </a:buClr>
                <a:buFont typeface="Arial"/>
                <a:buChar char="•"/>
                <a:defRPr sz="2000" kern="1200">
                  <a:solidFill>
                    <a:schemeClr val="bg1"/>
                  </a:solidFill>
                  <a:latin typeface="Open Sans"/>
                  <a:ea typeface="+mn-ea"/>
                  <a:cs typeface="Open Sans"/>
                </a:defRPr>
              </a:lvl3pPr>
              <a:lvl4pPr marL="1657350" indent="-285750" algn="l" defTabSz="457200" rtl="0" eaLnBrk="1" latinLnBrk="0" hangingPunct="1">
                <a:spcBef>
                  <a:spcPct val="20000"/>
                </a:spcBef>
                <a:buClr>
                  <a:srgbClr val="F87E13"/>
                </a:buClr>
                <a:buFont typeface="Arial"/>
                <a:buChar char="•"/>
                <a:defRPr sz="1800" kern="1200">
                  <a:solidFill>
                    <a:schemeClr val="bg1"/>
                  </a:solidFill>
                  <a:latin typeface="Open Sans"/>
                  <a:ea typeface="+mn-ea"/>
                  <a:cs typeface="Open Sans"/>
                </a:defRPr>
              </a:lvl4pPr>
              <a:lvl5pPr marL="2114550" indent="-285750" algn="l" defTabSz="457200" rtl="0" eaLnBrk="1" latinLnBrk="0" hangingPunct="1">
                <a:spcBef>
                  <a:spcPct val="20000"/>
                </a:spcBef>
                <a:buClr>
                  <a:srgbClr val="F87E13"/>
                </a:buClr>
                <a:buFont typeface="Arial"/>
                <a:buChar char="•"/>
                <a:defRPr sz="1800" kern="1200">
                  <a:solidFill>
                    <a:schemeClr val="bg1"/>
                  </a:solidFill>
                  <a:latin typeface="Open Sans"/>
                  <a:ea typeface="+mn-ea"/>
                  <a:cs typeface="Open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2400" dirty="0" smtClean="0">
                  <a:solidFill>
                    <a:srgbClr val="333333"/>
                  </a:solidFill>
                  <a:latin typeface="Arial"/>
                  <a:cs typeface="Arial"/>
                </a:rPr>
                <a:t>NoSQL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 smtClean="0">
                  <a:solidFill>
                    <a:srgbClr val="333333"/>
                  </a:solidFill>
                  <a:latin typeface="Arial"/>
                  <a:cs typeface="Arial"/>
                </a:rPr>
                <a:t>Database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 smtClean="0">
                  <a:latin typeface="Arial"/>
                  <a:cs typeface="Arial"/>
                </a:rPr>
                <a:t>  </a:t>
              </a:r>
              <a:endParaRPr lang="en-US" sz="1600" dirty="0">
                <a:latin typeface="Arial"/>
                <a:cs typeface="Arial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 smtClean="0">
                  <a:solidFill>
                    <a:srgbClr val="333333"/>
                  </a:solidFill>
                  <a:latin typeface="Arial"/>
                  <a:cs typeface="Arial"/>
                </a:rPr>
                <a:t>Unstructured Data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en-US" sz="1600" dirty="0" smtClean="0">
                <a:solidFill>
                  <a:srgbClr val="333333"/>
                </a:solidFill>
                <a:latin typeface="Arial"/>
                <a:cs typeface="Arial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>
                  <a:solidFill>
                    <a:srgbClr val="333333"/>
                  </a:solidFill>
                  <a:latin typeface="Arial"/>
                  <a:cs typeface="Arial"/>
                </a:rPr>
                <a:t>No pre-defined Schema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en-US" sz="1600" dirty="0" smtClean="0">
                <a:solidFill>
                  <a:srgbClr val="333333"/>
                </a:solidFill>
                <a:latin typeface="Arial"/>
                <a:cs typeface="Arial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 smtClean="0">
                  <a:solidFill>
                    <a:srgbClr val="333333"/>
                  </a:solidFill>
                  <a:latin typeface="Arial"/>
                  <a:cs typeface="Arial"/>
                </a:rPr>
                <a:t>Small and Large Data Sets  on Commodity HW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en-US" sz="1600" dirty="0" smtClean="0">
                <a:solidFill>
                  <a:srgbClr val="333333"/>
                </a:solidFill>
                <a:latin typeface="Arial"/>
                <a:cs typeface="Arial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 smtClean="0">
                  <a:solidFill>
                    <a:srgbClr val="333333"/>
                  </a:solidFill>
                  <a:latin typeface="Arial"/>
                  <a:cs typeface="Arial"/>
                </a:rPr>
                <a:t>Many Models:                    K/V, document store, graph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en-US" sz="1600" dirty="0" smtClean="0">
                <a:solidFill>
                  <a:srgbClr val="333333"/>
                </a:solidFill>
                <a:latin typeface="Arial"/>
                <a:cs typeface="Arial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>
                  <a:solidFill>
                    <a:srgbClr val="333333"/>
                  </a:solidFill>
                  <a:latin typeface="Arial"/>
                  <a:cs typeface="Arial"/>
                </a:rPr>
                <a:t>Variety of  Query Methods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en-US" sz="1600" dirty="0" smtClean="0">
                <a:solidFill>
                  <a:srgbClr val="333333"/>
                </a:solidFill>
                <a:latin typeface="Arial"/>
                <a:cs typeface="Arial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600" dirty="0" smtClean="0">
                  <a:solidFill>
                    <a:srgbClr val="333333"/>
                  </a:solidFill>
                  <a:latin typeface="Arial"/>
                  <a:cs typeface="Arial"/>
                </a:rPr>
                <a:t> </a:t>
              </a:r>
              <a:endParaRPr lang="en-US" sz="1800" dirty="0">
                <a:latin typeface="Arial"/>
                <a:cs typeface="Arial"/>
              </a:endParaRPr>
            </a:p>
          </p:txBody>
        </p:sp>
      </p:grp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>
                <a:latin typeface="Arial"/>
                <a:cs typeface="Arial"/>
              </a:rPr>
              <a:pPr/>
              <a:t>5</a:t>
            </a:fld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67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>
                <a:latin typeface="Arial"/>
                <a:cs typeface="Arial"/>
              </a:rPr>
              <a:pPr/>
              <a:t>6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2058" y="2434212"/>
            <a:ext cx="2049811" cy="3093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Scalability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Low-Latency 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High Availability 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Fault-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Tolerance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Operational Simplicity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Multi-Model </a:t>
            </a:r>
          </a:p>
        </p:txBody>
      </p:sp>
      <p:pic>
        <p:nvPicPr>
          <p:cNvPr id="13" name="Picture 12" descr="s4_riask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6970" y="3681373"/>
            <a:ext cx="1533950" cy="762775"/>
          </a:xfrm>
          <a:prstGeom prst="rect">
            <a:avLst/>
          </a:prstGeom>
        </p:spPr>
      </p:pic>
      <p:pic>
        <p:nvPicPr>
          <p:cNvPr id="14" name="Picture 13" descr="s4_riask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2020" y="2434211"/>
            <a:ext cx="876399" cy="3229137"/>
          </a:xfrm>
          <a:prstGeom prst="rect">
            <a:avLst/>
          </a:prstGeom>
        </p:spPr>
      </p:pic>
      <p:pic>
        <p:nvPicPr>
          <p:cNvPr id="29" name="Picture 28" descr="s5_quest.png"/>
          <p:cNvPicPr>
            <a:picLocks noChangeAspect="1"/>
          </p:cNvPicPr>
          <p:nvPr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81" y="152401"/>
            <a:ext cx="1257299" cy="206894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45418" y="620161"/>
            <a:ext cx="379591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WHAT MAKES RIAK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92281" y="1173493"/>
            <a:ext cx="139649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8981D"/>
                </a:solidFill>
                <a:latin typeface="Arial"/>
                <a:cs typeface="Arial"/>
              </a:rPr>
              <a:t>UNIQUE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029" y="2462706"/>
            <a:ext cx="3174841" cy="4485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Key/Value</a:t>
            </a:r>
          </a:p>
          <a:p>
            <a:pPr>
              <a:spcAft>
                <a:spcPts val="2400"/>
              </a:spcAft>
            </a:pP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Solr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Secondary Indexes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Map/Reduce</a:t>
            </a:r>
          </a:p>
          <a:p>
            <a:pPr>
              <a:spcAft>
                <a:spcPts val="2400"/>
              </a:spcAft>
            </a:pP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Multi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- Datacenter Replication 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24x7 Customer Support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91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6" name="Picture 15" descr="s25_logo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029" y="2818861"/>
            <a:ext cx="2376451" cy="9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9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78480"/>
            <a:ext cx="8229600" cy="304768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MISSION CRITICAL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DE54C165-50E6-3544-975F-E3C5BF6C35A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3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ho-logo-white-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151" y="2410924"/>
            <a:ext cx="4762500" cy="1787219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54C165-50E6-3544-975F-E3C5BF6C35A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asho">
      <a:dk1>
        <a:srgbClr val="333333"/>
      </a:dk1>
      <a:lt1>
        <a:srgbClr val="FFFFFF"/>
      </a:lt1>
      <a:dk2>
        <a:srgbClr val="333333"/>
      </a:dk2>
      <a:lt2>
        <a:srgbClr val="616161"/>
      </a:lt2>
      <a:accent1>
        <a:srgbClr val="3C6C72"/>
      </a:accent1>
      <a:accent2>
        <a:srgbClr val="70A1A7"/>
      </a:accent2>
      <a:accent3>
        <a:srgbClr val="F8981D"/>
      </a:accent3>
      <a:accent4>
        <a:srgbClr val="F87E13"/>
      </a:accent4>
      <a:accent5>
        <a:srgbClr val="525A61"/>
      </a:accent5>
      <a:accent6>
        <a:srgbClr val="021028"/>
      </a:accent6>
      <a:hlink>
        <a:srgbClr val="0078B9"/>
      </a:hlink>
      <a:folHlink>
        <a:srgbClr val="40C6C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19102</TotalTime>
  <Words>169</Words>
  <Application>Microsoft Macintosh PowerPoint</Application>
  <PresentationFormat>On-screen Show (4:3)</PresentationFormat>
  <Paragraphs>78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At small scale things work just fine</vt:lpstr>
      <vt:lpstr>AT LARGE SCALE THINGS BREAK</vt:lpstr>
      <vt:lpstr>The New Generation of Databases</vt:lpstr>
      <vt:lpstr>RELATIONAL, HADOOP, NOSQL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Manu Marchal</cp:lastModifiedBy>
  <cp:revision>279</cp:revision>
  <dcterms:created xsi:type="dcterms:W3CDTF">2014-10-12T14:52:59Z</dcterms:created>
  <dcterms:modified xsi:type="dcterms:W3CDTF">2015-03-05T16:36:44Z</dcterms:modified>
  <cp:category/>
</cp:coreProperties>
</file>